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064" r:id="rId3"/>
    <p:sldId id="2083" r:id="rId4"/>
    <p:sldId id="2082" r:id="rId5"/>
    <p:sldId id="2084" r:id="rId6"/>
    <p:sldId id="462" r:id="rId7"/>
    <p:sldId id="2087" r:id="rId8"/>
    <p:sldId id="2088" r:id="rId9"/>
    <p:sldId id="2091" r:id="rId10"/>
    <p:sldId id="2085" r:id="rId11"/>
    <p:sldId id="457" r:id="rId12"/>
    <p:sldId id="461" r:id="rId13"/>
    <p:sldId id="460" r:id="rId14"/>
    <p:sldId id="478" r:id="rId15"/>
    <p:sldId id="2093" r:id="rId16"/>
    <p:sldId id="472" r:id="rId17"/>
    <p:sldId id="2086" r:id="rId18"/>
    <p:sldId id="2094" r:id="rId19"/>
    <p:sldId id="2106" r:id="rId20"/>
    <p:sldId id="2095" r:id="rId21"/>
    <p:sldId id="2097" r:id="rId22"/>
    <p:sldId id="2103" r:id="rId23"/>
    <p:sldId id="2096" r:id="rId24"/>
    <p:sldId id="2098" r:id="rId25"/>
    <p:sldId id="2099" r:id="rId26"/>
    <p:sldId id="2100" r:id="rId27"/>
    <p:sldId id="2101" r:id="rId28"/>
    <p:sldId id="2102" r:id="rId29"/>
    <p:sldId id="497" r:id="rId30"/>
    <p:sldId id="2104" r:id="rId31"/>
    <p:sldId id="495" r:id="rId32"/>
    <p:sldId id="2105" r:id="rId33"/>
    <p:sldId id="2107" r:id="rId34"/>
    <p:sldId id="479" r:id="rId35"/>
    <p:sldId id="483" r:id="rId36"/>
    <p:sldId id="2108" r:id="rId37"/>
    <p:sldId id="501" r:id="rId38"/>
    <p:sldId id="2109" r:id="rId39"/>
    <p:sldId id="494" r:id="rId40"/>
    <p:sldId id="486" r:id="rId41"/>
    <p:sldId id="485" r:id="rId42"/>
    <p:sldId id="2110" r:id="rId43"/>
    <p:sldId id="489" r:id="rId44"/>
    <p:sldId id="491" r:id="rId45"/>
    <p:sldId id="493" r:id="rId46"/>
    <p:sldId id="496" r:id="rId47"/>
    <p:sldId id="1569" r:id="rId48"/>
    <p:sldId id="1789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clrMru>
    <a:srgbClr val="3F3F3F"/>
    <a:srgbClr val="67605A"/>
    <a:srgbClr val="F3F2F7"/>
    <a:srgbClr val="484848"/>
    <a:srgbClr val="CAD6E1"/>
    <a:srgbClr val="D5ECF2"/>
    <a:srgbClr val="E7ECF2"/>
    <a:srgbClr val="9B144D"/>
    <a:srgbClr val="C79888"/>
    <a:srgbClr val="121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640" autoAdjust="0"/>
    <p:restoredTop sz="94750"/>
  </p:normalViewPr>
  <p:slideViewPr>
    <p:cSldViewPr snapToGrid="0" snapToObjects="1">
      <p:cViewPr varScale="1">
        <p:scale>
          <a:sx n="78" d="100"/>
          <a:sy n="78" d="100"/>
        </p:scale>
        <p:origin x="192" y="11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57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3E6C7-DAC3-E64C-8E39-15E13BBFA69B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2DFD7-BFEE-6047-B6E2-C9D12794BA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19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77DA8-4DD8-3F48-8BD7-3A2F3D00915E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E0E58-5C0C-E846-A915-DBCA07C7C1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189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685800" y="4343236"/>
            <a:ext cx="5486082" cy="4032655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453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685800" y="4343236"/>
            <a:ext cx="5486082" cy="4032655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36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685800" y="4343236"/>
            <a:ext cx="5486082" cy="4032655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22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499D8C-D672-1849-BBE0-190DA08C0BF6}" type="slidenum">
              <a:rPr lang="en-US"/>
              <a:pPr/>
              <a:t>46</a:t>
            </a:fld>
            <a:endParaRPr lang="en-US"/>
          </a:p>
        </p:txBody>
      </p:sp>
      <p:sp>
        <p:nvSpPr>
          <p:cNvPr id="952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52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98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836" y="3990883"/>
            <a:ext cx="10971051" cy="1668907"/>
          </a:xfrm>
        </p:spPr>
        <p:txBody>
          <a:bodyPr>
            <a:noAutofit/>
          </a:bodyPr>
          <a:lstStyle>
            <a:lvl1pPr>
              <a:defRPr sz="5400" b="1">
                <a:solidFill>
                  <a:srgbClr val="FFFFFF"/>
                </a:solidFill>
                <a:latin typeface="Arial Black"/>
                <a:cs typeface="Arial Black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659789"/>
            <a:ext cx="8534400" cy="632080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917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CE04EF7-59C6-7743-BAAE-117813BA1DD1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76FF190-6070-8F41-8246-0A588B5D17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7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CE04EF7-59C6-7743-BAAE-117813BA1DD1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76FF190-6070-8F41-8246-0A588B5D17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253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CE04EF7-59C6-7743-BAAE-117813BA1DD1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76FF190-6070-8F41-8246-0A588B5D17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065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CE04EF7-59C6-7743-BAAE-117813BA1DD1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76FF190-6070-8F41-8246-0A588B5D17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981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D7043-CDFA-254B-9E7E-9673F70F40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93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CE04EF7-59C6-7743-BAAE-117813BA1DD1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76FF190-6070-8F41-8246-0A588B5D17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4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CE04EF7-59C6-7743-BAAE-117813BA1DD1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76FF190-6070-8F41-8246-0A588B5D17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046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5043939"/>
          </a:xfrm>
        </p:spPr>
        <p:txBody>
          <a:bodyPr/>
          <a:lstStyle>
            <a:lvl1pPr>
              <a:defRPr sz="2800" b="1"/>
            </a:lvl1pPr>
            <a:lvl2pPr>
              <a:defRPr sz="2400" b="1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5043939"/>
          </a:xfrm>
          <a:noFill/>
        </p:spPr>
        <p:txBody>
          <a:bodyPr/>
          <a:lstStyle>
            <a:lvl1pPr>
              <a:defRPr sz="2800" b="1"/>
            </a:lvl1pPr>
            <a:lvl2pPr>
              <a:defRPr sz="2400" b="1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754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5043939"/>
          </a:xfrm>
        </p:spPr>
        <p:txBody>
          <a:bodyPr/>
          <a:lstStyle>
            <a:lvl1pPr>
              <a:defRPr sz="2800" b="1"/>
            </a:lvl1pPr>
            <a:lvl2pPr>
              <a:defRPr sz="2400" b="1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5043939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sz="2800" b="1"/>
            </a:lvl1pPr>
            <a:lvl2pPr>
              <a:defRPr sz="2400" b="1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458767"/>
          </a:xfrm>
        </p:spPr>
        <p:txBody>
          <a:bodyPr/>
          <a:lstStyle>
            <a:lvl1pPr>
              <a:defRPr sz="2400" b="1"/>
            </a:lvl1pPr>
            <a:lvl2pPr>
              <a:defRPr sz="2000" b="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458767"/>
          </a:xfrm>
        </p:spPr>
        <p:txBody>
          <a:bodyPr/>
          <a:lstStyle>
            <a:lvl1pPr>
              <a:defRPr sz="2400" b="1"/>
            </a:lvl1pPr>
            <a:lvl2pPr>
              <a:defRPr sz="2000" b="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1385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84914"/>
          </a:xfrm>
        </p:spPr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377674"/>
            <a:ext cx="5386917" cy="480171"/>
          </a:xfrm>
          <a:noFill/>
        </p:spPr>
        <p:txBody>
          <a:bodyPr anchor="b">
            <a:normAutofit/>
          </a:bodyPr>
          <a:lstStyle>
            <a:lvl1pPr marL="0" indent="0" algn="ctr">
              <a:buNone/>
              <a:defRPr sz="3600" b="1">
                <a:solidFill>
                  <a:srgbClr val="008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Ingredients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62803"/>
            <a:ext cx="5386917" cy="4670839"/>
          </a:xfrm>
        </p:spPr>
        <p:txBody>
          <a:bodyPr/>
          <a:lstStyle>
            <a:lvl1pPr marL="342900" indent="-342900">
              <a:buSzPct val="80000"/>
              <a:buFont typeface="Wingdings" charset="2"/>
              <a:buChar char="Ø"/>
              <a:defRPr sz="2400" b="1"/>
            </a:lvl1pPr>
            <a:lvl2pPr>
              <a:defRPr sz="2000" b="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377674"/>
            <a:ext cx="5389033" cy="480171"/>
          </a:xfrm>
          <a:noFill/>
        </p:spPr>
        <p:txBody>
          <a:bodyPr anchor="b">
            <a:noAutofit/>
          </a:bodyPr>
          <a:lstStyle>
            <a:lvl1pPr marL="0" indent="0" algn="ctr">
              <a:buNone/>
              <a:defRPr sz="36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Benefits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62803"/>
            <a:ext cx="5389033" cy="4670839"/>
          </a:xfrm>
        </p:spPr>
        <p:txBody>
          <a:bodyPr/>
          <a:lstStyle>
            <a:lvl1pPr marL="342900" indent="-342900">
              <a:buFont typeface="Wingdings" charset="2"/>
              <a:buChar char="ü"/>
              <a:defRPr sz="2400" b="1"/>
            </a:lvl1pPr>
            <a:lvl2pPr>
              <a:defRPr sz="2000" b="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5298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8001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CE04EF7-59C6-7743-BAAE-117813BA1DD1}" type="datetimeFigureOut">
              <a:rPr lang="en-US" smtClean="0"/>
              <a:t>12/11/19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76FF190-6070-8F41-8246-0A588B5D17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421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98096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703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4" r:id="rId5"/>
    <p:sldLayoutId id="2147483653" r:id="rId6"/>
    <p:sldLayoutId id="2147483660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5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5999" y="375291"/>
            <a:ext cx="5756224" cy="1668907"/>
          </a:xfrm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Sunshine     Sharing Hour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777" y="5830646"/>
            <a:ext cx="8039726" cy="834993"/>
          </a:xfrm>
          <a:noFill/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With Steven Horne, DNM, DHS, RH(AHG)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33968" y="6473126"/>
            <a:ext cx="434099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hangingPunct="0">
              <a:spcBef>
                <a:spcPct val="20000"/>
              </a:spcBef>
              <a:defRPr/>
            </a:pPr>
            <a:r>
              <a:rPr lang="en-US" sz="1900" b="1" dirty="0">
                <a:solidFill>
                  <a:schemeClr val="bg1"/>
                </a:solidFill>
                <a:latin typeface="Cambria"/>
                <a:ea typeface="MS PGothic" pitchFamily="34" charset="-128"/>
                <a:cs typeface="Cambria"/>
              </a:rPr>
              <a:t>Tuesday, December 17, 2019</a:t>
            </a:r>
          </a:p>
        </p:txBody>
      </p:sp>
    </p:spTree>
    <p:extLst>
      <p:ext uri="{BB962C8B-B14F-4D97-AF65-F5344CB8AC3E}">
        <p14:creationId xmlns:p14="http://schemas.microsoft.com/office/powerpoint/2010/main" val="482924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C7E50C-1424-B244-A93C-83E59BFB6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Understanding Serotonin</a:t>
            </a:r>
          </a:p>
        </p:txBody>
      </p:sp>
      <p:pic>
        <p:nvPicPr>
          <p:cNvPr id="6" name="Content Placeholder 5" descr="A close up of a blackboard&#10;&#10;Description automatically generated">
            <a:extLst>
              <a:ext uri="{FF2B5EF4-FFF2-40B4-BE49-F238E27FC236}">
                <a16:creationId xmlns:a16="http://schemas.microsoft.com/office/drawing/2014/main" id="{1FCAADF1-9A2B-6D44-8721-69DC9DA820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D6006-26A5-994D-BEC4-50C395B44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39743" y="636814"/>
            <a:ext cx="3928001" cy="5584372"/>
          </a:xfr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Regulates carbohydrate cravings, digestion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Regulates sleep cycle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Affects pain tolerance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Promotes assertive behavior and the drive for self-esteem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90% of serotonin receptors are in the gut, 8% in the blood and only 2% in the brain</a:t>
            </a:r>
          </a:p>
        </p:txBody>
      </p:sp>
    </p:spTree>
    <p:extLst>
      <p:ext uri="{BB962C8B-B14F-4D97-AF65-F5344CB8AC3E}">
        <p14:creationId xmlns:p14="http://schemas.microsoft.com/office/powerpoint/2010/main" val="3351380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58835158-0453-3943-8768-10DAFC940A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907" y="1110343"/>
            <a:ext cx="6966093" cy="574765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35705"/>
          </a:xfrm>
        </p:spPr>
        <p:txBody>
          <a:bodyPr/>
          <a:lstStyle/>
          <a:p>
            <a:r>
              <a:rPr lang="en-US" dirty="0"/>
              <a:t>Serotonin Producing Neurons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4544" y="1306287"/>
            <a:ext cx="4801364" cy="5337854"/>
          </a:xfrm>
        </p:spPr>
        <p:txBody>
          <a:bodyPr>
            <a:normAutofit/>
          </a:bodyPr>
          <a:lstStyle/>
          <a:p>
            <a:r>
              <a:rPr lang="en-US" sz="2700" dirty="0"/>
              <a:t>Located in the raphe nuclei, the midline of the brain stem</a:t>
            </a:r>
          </a:p>
          <a:p>
            <a:r>
              <a:rPr lang="en-US" sz="2700" dirty="0"/>
              <a:t>Project upwards into all parts of the brain and downward into the spinal column</a:t>
            </a:r>
          </a:p>
          <a:p>
            <a:r>
              <a:rPr lang="en-US" sz="2700" dirty="0"/>
              <a:t>Have a regular, slow spontaneous level of activity during the day that varies little</a:t>
            </a:r>
          </a:p>
          <a:p>
            <a:r>
              <a:rPr lang="en-US" sz="2700" dirty="0"/>
              <a:t>Slow down when you sleep, shut down when you dream</a:t>
            </a:r>
          </a:p>
        </p:txBody>
      </p:sp>
    </p:spTree>
    <p:extLst>
      <p:ext uri="{BB962C8B-B14F-4D97-AF65-F5344CB8AC3E}">
        <p14:creationId xmlns:p14="http://schemas.microsoft.com/office/powerpoint/2010/main" val="2870568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6939643" cy="947056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77"/>
              </a:rPr>
              <a:t>Serotonin and LSD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399" y="1714500"/>
            <a:ext cx="6482444" cy="47189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LSD binds to a variety of serotonin receptors slowing their rate of firing</a:t>
            </a:r>
          </a:p>
          <a:p>
            <a:r>
              <a:rPr lang="en-US" dirty="0"/>
              <a:t>This induces hallucinations that last well beyond the time LSD stops interfering with serotonin</a:t>
            </a:r>
          </a:p>
          <a:p>
            <a:r>
              <a:rPr lang="en-US" dirty="0"/>
              <a:t>Remember that serotonin is also inhibited when we are dreaming</a:t>
            </a:r>
          </a:p>
          <a:p>
            <a:r>
              <a:rPr lang="en-US" dirty="0"/>
              <a:t>Ergot fungus and psilocybin from certain mushrooms has a similar effect</a:t>
            </a:r>
          </a:p>
        </p:txBody>
      </p:sp>
      <p:pic>
        <p:nvPicPr>
          <p:cNvPr id="5" name="Content Placeholder 4" descr="hallucination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477" r="-19477"/>
          <a:stretch>
            <a:fillRect/>
          </a:stretch>
        </p:blipFill>
        <p:spPr>
          <a:xfrm>
            <a:off x="6736553" y="0"/>
            <a:ext cx="6334292" cy="6858000"/>
          </a:xfrm>
        </p:spPr>
      </p:pic>
    </p:spTree>
    <p:extLst>
      <p:ext uri="{BB962C8B-B14F-4D97-AF65-F5344CB8AC3E}">
        <p14:creationId xmlns:p14="http://schemas.microsoft.com/office/powerpoint/2010/main" val="4042518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pproval-recognition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625" r="-19625"/>
          <a:stretch>
            <a:fillRect/>
          </a:stretch>
        </p:blipFill>
        <p:spPr>
          <a:xfrm>
            <a:off x="6796945" y="117635"/>
            <a:ext cx="6238900" cy="674036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957" y="304799"/>
            <a:ext cx="6902726" cy="843643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rial Rounded MT Bold" panose="020F0704030504030204" pitchFamily="34" charset="77"/>
              </a:rPr>
              <a:t>Serotonin and Status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7443" y="1183821"/>
            <a:ext cx="6902726" cy="5334001"/>
          </a:xfrm>
        </p:spPr>
        <p:txBody>
          <a:bodyPr>
            <a:normAutofit/>
          </a:bodyPr>
          <a:lstStyle/>
          <a:p>
            <a:r>
              <a:rPr lang="en-US" sz="2400" dirty="0"/>
              <a:t>Research shows that serotonin neurons are involved in our drive for status and achievement</a:t>
            </a:r>
          </a:p>
          <a:p>
            <a:r>
              <a:rPr lang="en-US" sz="2400" dirty="0"/>
              <a:t>Serotonin neurons push us to get our needs met</a:t>
            </a:r>
          </a:p>
          <a:p>
            <a:r>
              <a:rPr lang="en-US" sz="2400" dirty="0"/>
              <a:t>People who have achieved a high degree of status have higher levels of serotonin</a:t>
            </a:r>
          </a:p>
          <a:p>
            <a:r>
              <a:rPr lang="en-US" sz="2400" dirty="0"/>
              <a:t>Psychologist Jordon Peterson says this is even true for lobsters</a:t>
            </a:r>
          </a:p>
          <a:p>
            <a:r>
              <a:rPr lang="en-US" sz="2400" dirty="0"/>
              <a:t>When a dominant lobster is defeated by a stronger lobster, the loser suffers a loss of serotonin</a:t>
            </a:r>
          </a:p>
          <a:p>
            <a:r>
              <a:rPr lang="en-US" sz="2400" dirty="0"/>
              <a:t>Given SSRIs, the losing lobster may return and fight again</a:t>
            </a:r>
          </a:p>
          <a:p>
            <a:r>
              <a:rPr lang="en-US" sz="2400" dirty="0"/>
              <a:t>So, SSRIs are linked with increased aggression</a:t>
            </a:r>
          </a:p>
        </p:txBody>
      </p:sp>
    </p:spTree>
    <p:extLst>
      <p:ext uri="{BB962C8B-B14F-4D97-AF65-F5344CB8AC3E}">
        <p14:creationId xmlns:p14="http://schemas.microsoft.com/office/powerpoint/2010/main" val="1965897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ADE24F-2EC5-FD41-98FF-065717C9C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6C87A3E-E532-5548-92A2-C24EDF2EB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0057" y="0"/>
            <a:ext cx="6291943" cy="1143000"/>
          </a:xfrm>
        </p:spPr>
        <p:txBody>
          <a:bodyPr/>
          <a:lstStyle/>
          <a:p>
            <a:r>
              <a:rPr lang="en-US" dirty="0"/>
              <a:t>SSRIs and Mass Shootings</a:t>
            </a:r>
          </a:p>
        </p:txBody>
      </p:sp>
    </p:spTree>
    <p:extLst>
      <p:ext uri="{BB962C8B-B14F-4D97-AF65-F5344CB8AC3E}">
        <p14:creationId xmlns:p14="http://schemas.microsoft.com/office/powerpoint/2010/main" val="3310267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6069F0-5FFF-7A4C-8B1E-5161D3C7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160335"/>
            <a:ext cx="6893170" cy="932447"/>
          </a:xfrm>
        </p:spPr>
        <p:txBody>
          <a:bodyPr/>
          <a:lstStyle/>
          <a:p>
            <a:r>
              <a:rPr lang="en-US" dirty="0"/>
              <a:t>The SSRI Link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E2F30C-F26B-FD4E-98A8-D53ABAF568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5333" y="405263"/>
            <a:ext cx="3640852" cy="63057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There has been a large increase in mass shootings </a:t>
            </a:r>
          </a:p>
          <a:p>
            <a:r>
              <a:rPr lang="en-US" dirty="0"/>
              <a:t>Some researchers have linked this with increasing use of antidepressants like SSRIs</a:t>
            </a:r>
          </a:p>
          <a:p>
            <a:r>
              <a:rPr lang="en-US" dirty="0"/>
              <a:t>There is evidence that most, if not all, of these shooters have been using drugs that alter brain chemistry like SSRIs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B0A34D-B9EF-FF41-948F-0F02925E2E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54" y="1092782"/>
            <a:ext cx="8063729" cy="576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09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7215" y="259618"/>
            <a:ext cx="6840416" cy="947859"/>
          </a:xfrm>
        </p:spPr>
        <p:txBody>
          <a:bodyPr/>
          <a:lstStyle/>
          <a:p>
            <a:r>
              <a:rPr lang="en-US" dirty="0"/>
              <a:t>Violent Mice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75139" y="1336431"/>
            <a:ext cx="6752492" cy="5156444"/>
          </a:xfrm>
        </p:spPr>
        <p:txBody>
          <a:bodyPr>
            <a:normAutofit/>
          </a:bodyPr>
          <a:lstStyle/>
          <a:p>
            <a:r>
              <a:rPr lang="en-US" sz="3200" dirty="0"/>
              <a:t>Mice with a mutation that causes their brains to be flooded with an excess of serotonin (Tg8 mutation) have fierce tempers </a:t>
            </a:r>
          </a:p>
          <a:p>
            <a:pPr lvl="1"/>
            <a:r>
              <a:rPr lang="en-US" dirty="0"/>
              <a:t>Mutant Mice May Hold Key To Human Violence–An Excess Of Serotonin, A Chemical That Helps Regulate Mood And Mental Health, Causes Mayhem by Jean Chen Shih from http://</a:t>
            </a:r>
            <a:r>
              <a:rPr lang="en-US" dirty="0" err="1"/>
              <a:t>www.drugawareness.org</a:t>
            </a:r>
            <a:r>
              <a:rPr lang="en-US" dirty="0"/>
              <a:t>/</a:t>
            </a:r>
            <a:r>
              <a:rPr lang="en-US" dirty="0" err="1"/>
              <a:t>ssri</a:t>
            </a:r>
            <a:r>
              <a:rPr lang="en-US" dirty="0"/>
              <a:t>-facts/</a:t>
            </a:r>
            <a:r>
              <a:rPr lang="en-US" dirty="0" err="1"/>
              <a:t>ssri</a:t>
            </a:r>
            <a:r>
              <a:rPr lang="en-US" dirty="0"/>
              <a:t>-meds/</a:t>
            </a:r>
          </a:p>
        </p:txBody>
      </p:sp>
      <p:pic>
        <p:nvPicPr>
          <p:cNvPr id="7" name="Content Placeholder 6" descr="angry-mouse-costume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17" r="-7517"/>
          <a:stretch>
            <a:fillRect/>
          </a:stretch>
        </p:blipFill>
        <p:spPr>
          <a:xfrm>
            <a:off x="7127631" y="0"/>
            <a:ext cx="5283436" cy="6896176"/>
          </a:xfrm>
        </p:spPr>
      </p:pic>
    </p:spTree>
    <p:extLst>
      <p:ext uri="{BB962C8B-B14F-4D97-AF65-F5344CB8AC3E}">
        <p14:creationId xmlns:p14="http://schemas.microsoft.com/office/powerpoint/2010/main" val="2973623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4C1A4-81C2-404B-A3FA-20B7E95FA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Practical Insights on Serotonin and Depression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351773-2FD1-1B46-BC8A-25A9F956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Have a Biochemical Imbalance? 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/ARZ2Wv2BoFs</a:t>
            </a:r>
          </a:p>
          <a:p>
            <a:r>
              <a:rPr lang="en-US" dirty="0"/>
              <a:t>How to Help a Suicidality Depressed Person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/t7OPWRqjaSQ</a:t>
            </a:r>
          </a:p>
        </p:txBody>
      </p:sp>
    </p:spTree>
    <p:extLst>
      <p:ext uri="{BB962C8B-B14F-4D97-AF65-F5344CB8AC3E}">
        <p14:creationId xmlns:p14="http://schemas.microsoft.com/office/powerpoint/2010/main" val="3264315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A129EF-921B-744B-AFD1-D0BF56FC0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Attitude and Serotonin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D8C3AB-3D10-3E4A-B838-8870E55EED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Serotonin neurons are located at the base of the skull</a:t>
            </a:r>
          </a:p>
          <a:p>
            <a:r>
              <a:rPr lang="en-US" dirty="0"/>
              <a:t>Note that we slump forward and hang our head when we feel defeated</a:t>
            </a:r>
          </a:p>
          <a:p>
            <a:r>
              <a:rPr lang="en-US" dirty="0"/>
              <a:t>Throwing our shoulder’s back, lifting our head and determining to do something worthwhile in life helps naturally increase serotonin activity 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2C6624-F81F-4F48-9193-5D18D28AB6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256" y="1600200"/>
            <a:ext cx="5043488" cy="5043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0C5FD4-B02F-8E41-B652-D0C879DCD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79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2270-476F-8649-8D46-715876C6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Weaning Off Antidepressants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3A3FF-29A0-504B-A712-BDA916DFD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brain adjusts the to the presence of SSRIs, which means that the balance of the neurotransmitters changes when the dose is altered. </a:t>
            </a:r>
          </a:p>
          <a:p>
            <a:r>
              <a:rPr lang="en-US" dirty="0"/>
              <a:t>The daily dose should be reduced slowly over the course of many months, or even years</a:t>
            </a:r>
          </a:p>
          <a:p>
            <a:r>
              <a:rPr lang="en-US" dirty="0"/>
              <a:t>Save off small amounts of the pills, don’t cut them</a:t>
            </a:r>
          </a:p>
          <a:p>
            <a:r>
              <a:rPr lang="en-US" dirty="0"/>
              <a:t>Slowly reduce the dose over months or even a year</a:t>
            </a:r>
          </a:p>
          <a:p>
            <a:r>
              <a:rPr lang="en-US" dirty="0"/>
              <a:t>Ideally this should be done under professional supervision</a:t>
            </a:r>
          </a:p>
          <a:p>
            <a:r>
              <a:rPr lang="en-US" dirty="0"/>
              <a:t>One can use the Chinese Qi Regulating formula or small amounts of 5-HTP as the dose reduces</a:t>
            </a:r>
          </a:p>
        </p:txBody>
      </p:sp>
    </p:spTree>
    <p:extLst>
      <p:ext uri="{BB962C8B-B14F-4D97-AF65-F5344CB8AC3E}">
        <p14:creationId xmlns:p14="http://schemas.microsoft.com/office/powerpoint/2010/main" val="1338965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A8A540-CA1D-E54F-89A1-2DA2D09F6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1E153-2C1C-E045-82C2-9150F757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985" y="628442"/>
            <a:ext cx="4861308" cy="2980172"/>
          </a:xfrm>
          <a:noFill/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Shining a Light on the Darkness of Depression</a:t>
            </a:r>
          </a:p>
        </p:txBody>
      </p:sp>
    </p:spTree>
    <p:extLst>
      <p:ext uri="{BB962C8B-B14F-4D97-AF65-F5344CB8AC3E}">
        <p14:creationId xmlns:p14="http://schemas.microsoft.com/office/powerpoint/2010/main" val="2554538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9155C8-B10F-3A43-A014-1B32112BD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14300"/>
            <a:ext cx="12426043" cy="698095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5ED779-3B05-D749-971F-507BF245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9"/>
            <a:ext cx="10972800" cy="67241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Fighting Depression Naturally</a:t>
            </a:r>
          </a:p>
        </p:txBody>
      </p:sp>
    </p:spTree>
    <p:extLst>
      <p:ext uri="{BB962C8B-B14F-4D97-AF65-F5344CB8AC3E}">
        <p14:creationId xmlns:p14="http://schemas.microsoft.com/office/powerpoint/2010/main" val="3548620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C0F25-A738-0344-A6F4-CE6BEB76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5" y="5192486"/>
            <a:ext cx="7028543" cy="1390876"/>
          </a:xfrm>
        </p:spPr>
        <p:txBody>
          <a:bodyPr>
            <a:normAutofit fontScale="90000"/>
          </a:bodyPr>
          <a:lstStyle/>
          <a:p>
            <a:r>
              <a:rPr lang="en-US" dirty="0"/>
              <a:t>Depression is Primarily Psychological, Not Chemical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FD020-BF55-E44E-AA34-6F5519080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92785" y="274638"/>
            <a:ext cx="4279899" cy="6308724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/>
              <a:t>Most of the time, the cause of depression isn’t physical</a:t>
            </a:r>
          </a:p>
          <a:p>
            <a:r>
              <a:rPr lang="en-US" sz="3800" dirty="0"/>
              <a:t>People get depressed when they:</a:t>
            </a:r>
          </a:p>
          <a:p>
            <a:pPr lvl="1"/>
            <a:r>
              <a:rPr lang="en-US" sz="3200" dirty="0"/>
              <a:t>Suffer loss and experience grief,</a:t>
            </a:r>
          </a:p>
          <a:p>
            <a:pPr lvl="1"/>
            <a:r>
              <a:rPr lang="en-US" sz="3200" dirty="0"/>
              <a:t>Are under excessive stress </a:t>
            </a:r>
          </a:p>
          <a:p>
            <a:pPr lvl="1"/>
            <a:r>
              <a:rPr lang="en-US" sz="3200" dirty="0"/>
              <a:t>Feel life has no higher meaning</a:t>
            </a:r>
          </a:p>
          <a:p>
            <a:pPr lvl="1"/>
            <a:r>
              <a:rPr lang="en-US" sz="3200" dirty="0"/>
              <a:t>Are lonely and alienated from others</a:t>
            </a:r>
          </a:p>
          <a:p>
            <a:r>
              <a:rPr lang="en-US" sz="3800" dirty="0"/>
              <a:t>Depressed people usually need assistance in learning how to cope with their problems</a:t>
            </a:r>
          </a:p>
          <a:p>
            <a:pPr lvl="1"/>
            <a:r>
              <a:rPr lang="en-US" sz="3200" dirty="0"/>
              <a:t>Besides professional counselors, pastors, ministers and even good friends may help</a:t>
            </a:r>
          </a:p>
          <a:p>
            <a:pPr lvl="1"/>
            <a:r>
              <a:rPr lang="en-US" sz="3200" dirty="0"/>
              <a:t>Counseling has the same success rate as drugs without the potential side effects.</a:t>
            </a:r>
            <a:endParaRPr lang="en-US" sz="2600" dirty="0"/>
          </a:p>
        </p:txBody>
      </p:sp>
      <p:pic>
        <p:nvPicPr>
          <p:cNvPr id="6" name="Content Placeholder 5" descr="A person sitting on a bench posing for the camera&#10;&#10;Description automatically generated">
            <a:extLst>
              <a:ext uri="{FF2B5EF4-FFF2-40B4-BE49-F238E27FC236}">
                <a16:creationId xmlns:a16="http://schemas.microsoft.com/office/drawing/2014/main" id="{4F9EDF02-6CF6-CE4F-8BE2-12DFB97E1C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7347858" cy="4898571"/>
          </a:xfrm>
        </p:spPr>
      </p:pic>
    </p:spTree>
    <p:extLst>
      <p:ext uri="{BB962C8B-B14F-4D97-AF65-F5344CB8AC3E}">
        <p14:creationId xmlns:p14="http://schemas.microsoft.com/office/powerpoint/2010/main" val="3112878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4AF0E39-3BB5-E448-BE43-0206CD4DBB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74487" y="0"/>
            <a:ext cx="93114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5B719D-F4D9-9141-A227-FB7E3E8FE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84" y="243341"/>
            <a:ext cx="7146471" cy="1143000"/>
          </a:xfrm>
          <a:noFill/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The Five Stages of Grieving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63CB8-5890-7244-9ACA-C1258ECCE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6019800" cy="5043939"/>
          </a:xfrm>
          <a:noFill/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There are five stages of grieving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Denial and isolation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Anger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Bargaining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Depression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Acceptance </a:t>
            </a:r>
          </a:p>
          <a:p>
            <a:r>
              <a:rPr lang="en-US" dirty="0">
                <a:solidFill>
                  <a:schemeClr val="bg1"/>
                </a:solidFill>
              </a:rPr>
              <a:t>Not everyone experiences all five stages</a:t>
            </a:r>
          </a:p>
          <a:p>
            <a:r>
              <a:rPr lang="en-US" dirty="0">
                <a:solidFill>
                  <a:schemeClr val="bg1"/>
                </a:solidFill>
              </a:rPr>
              <a:t>The stages do not appear in any particular order</a:t>
            </a:r>
          </a:p>
          <a:p>
            <a:r>
              <a:rPr lang="en-US" dirty="0">
                <a:solidFill>
                  <a:schemeClr val="bg1"/>
                </a:solidFill>
              </a:rPr>
              <a:t>Depression is a normal part of the grieving process and is not a disease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77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C00148-3EBC-1346-ADB4-4CC809F2F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7" y="213860"/>
            <a:ext cx="7375072" cy="1143000"/>
          </a:xfrm>
        </p:spPr>
        <p:txBody>
          <a:bodyPr/>
          <a:lstStyle/>
          <a:p>
            <a:r>
              <a:rPr lang="en-US" dirty="0"/>
              <a:t>Self-Care is Important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1FB38F-D3CB-7549-B5E4-01AEFA0BA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5685" y="213860"/>
            <a:ext cx="4098471" cy="6529839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Self-care is important in overcoming depression</a:t>
            </a:r>
          </a:p>
          <a:p>
            <a:r>
              <a:rPr lang="en-US" sz="3200" dirty="0"/>
              <a:t>Eat a healthier diet</a:t>
            </a:r>
          </a:p>
          <a:p>
            <a:pPr lvl="1"/>
            <a:r>
              <a:rPr lang="en-US" sz="2800" dirty="0"/>
              <a:t>Fresh fruits and vegetables</a:t>
            </a:r>
          </a:p>
          <a:p>
            <a:pPr lvl="1"/>
            <a:r>
              <a:rPr lang="en-US" sz="2800" dirty="0"/>
              <a:t>Adequate protein intake</a:t>
            </a:r>
          </a:p>
          <a:p>
            <a:r>
              <a:rPr lang="en-US" sz="3200" dirty="0"/>
              <a:t>Exercise </a:t>
            </a:r>
          </a:p>
          <a:p>
            <a:pPr lvl="1"/>
            <a:r>
              <a:rPr lang="en-US" sz="2800" dirty="0"/>
              <a:t>Try walking for 30-60 minutes a day in the fresh air and sunshine will help</a:t>
            </a:r>
          </a:p>
          <a:p>
            <a:r>
              <a:rPr lang="en-US" sz="3200" dirty="0"/>
              <a:t>Get a good night’s sleep</a:t>
            </a:r>
          </a:p>
          <a:p>
            <a:endParaRPr lang="en-US" sz="3200" dirty="0"/>
          </a:p>
        </p:txBody>
      </p:sp>
      <p:pic>
        <p:nvPicPr>
          <p:cNvPr id="10" name="Content Placeholder 7" descr="A person sitting on a bed&#10;&#10;Description automatically generated">
            <a:extLst>
              <a:ext uri="{FF2B5EF4-FFF2-40B4-BE49-F238E27FC236}">
                <a16:creationId xmlns:a16="http://schemas.microsoft.com/office/drawing/2014/main" id="{11FD9EB0-1A7D-604D-8735-3EE2FB6425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56" y="1698171"/>
            <a:ext cx="7568293" cy="5045528"/>
          </a:xfrm>
        </p:spPr>
      </p:pic>
    </p:spTree>
    <p:extLst>
      <p:ext uri="{BB962C8B-B14F-4D97-AF65-F5344CB8AC3E}">
        <p14:creationId xmlns:p14="http://schemas.microsoft.com/office/powerpoint/2010/main" val="3468420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0EF64-5F87-714F-8D55-F2E4BDC49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Some Basic Supplements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85F32-AA96-3E49-B703-F6080A6091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Anti-Stress Vitamin Supplement</a:t>
            </a:r>
          </a:p>
          <a:p>
            <a:pPr lvl="1"/>
            <a:r>
              <a:rPr lang="en-US" dirty="0"/>
              <a:t>B-Complex</a:t>
            </a:r>
          </a:p>
          <a:p>
            <a:pPr lvl="1"/>
            <a:r>
              <a:rPr lang="en-US" dirty="0"/>
              <a:t>Vitamin C</a:t>
            </a:r>
          </a:p>
          <a:p>
            <a:pPr lvl="1"/>
            <a:r>
              <a:rPr lang="en-US" dirty="0"/>
              <a:t>Nervine and </a:t>
            </a:r>
            <a:r>
              <a:rPr lang="en-US" dirty="0" err="1"/>
              <a:t>adaptagenic</a:t>
            </a:r>
            <a:r>
              <a:rPr lang="en-US" dirty="0"/>
              <a:t> herbs</a:t>
            </a:r>
          </a:p>
          <a:p>
            <a:r>
              <a:rPr lang="en-US" dirty="0"/>
              <a:t>Omega-3 Essential Fatty Acids</a:t>
            </a:r>
          </a:p>
          <a:p>
            <a:r>
              <a:rPr lang="en-US" dirty="0"/>
              <a:t>Algae Supplement</a:t>
            </a:r>
          </a:p>
          <a:p>
            <a:pPr lvl="1"/>
            <a:r>
              <a:rPr lang="en-US" dirty="0"/>
              <a:t>Spirulina, Blue Green Algae, Chlorella</a:t>
            </a:r>
          </a:p>
          <a:p>
            <a:r>
              <a:rPr lang="en-US" dirty="0"/>
              <a:t>Chinese Qi Regulating Formula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4D6768-E4BD-C948-87A0-9A0B379E33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801" y="1600200"/>
            <a:ext cx="5046398" cy="504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69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60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F1F03B-076A-DC41-A9A4-CA7A920FB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8387" y="0"/>
            <a:ext cx="9208213" cy="685800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3FD6A5-8F2C-C341-A708-8E7254793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6966857" cy="26155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Addressing Specific Issues in Depression</a:t>
            </a:r>
          </a:p>
        </p:txBody>
      </p:sp>
    </p:spTree>
    <p:extLst>
      <p:ext uri="{BB962C8B-B14F-4D97-AF65-F5344CB8AC3E}">
        <p14:creationId xmlns:p14="http://schemas.microsoft.com/office/powerpoint/2010/main" val="3871799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7DB9-92C1-5B45-AF14-8679E121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16" y="231825"/>
            <a:ext cx="5609220" cy="9712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dirty="0"/>
              <a:t>Inflammation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F2AB8-987E-0D48-BB04-B6DA59870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380" y="1203061"/>
            <a:ext cx="6000399" cy="5423113"/>
          </a:xfrm>
          <a:noFill/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Recent research suggests that there is a link between chronic inflammation and depression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Inflammation is not the direct cause of depression, but reducing chronic inflammation eases depression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Signs of chronic inflammation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General aches and pains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Dark red or purplish colored tongue 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High levels of C-reactive protein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Anti-inflammatory remedies 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Formulas with turmeric, </a:t>
            </a:r>
            <a:r>
              <a:rPr lang="en-US" dirty="0" err="1"/>
              <a:t>boswelia</a:t>
            </a:r>
            <a:r>
              <a:rPr lang="en-US" dirty="0"/>
              <a:t>, </a:t>
            </a:r>
            <a:r>
              <a:rPr lang="en-US" dirty="0" err="1"/>
              <a:t>mangosteen</a:t>
            </a:r>
            <a:r>
              <a:rPr lang="en-US" dirty="0"/>
              <a:t> and willow bark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Curcumin and/or turmeric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Omega-3 Essential Fatty Acids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6E82E1-DC12-E64B-BC72-D2F1CD6CAD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79856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52D81-4E8C-E94C-AD57-8165741ED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29" y="178254"/>
            <a:ext cx="7777841" cy="773000"/>
          </a:xfrm>
        </p:spPr>
        <p:txBody>
          <a:bodyPr/>
          <a:lstStyle/>
          <a:p>
            <a:r>
              <a:rPr lang="en-US" dirty="0"/>
              <a:t>Remedies for Grief and Sadness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93692-4A56-8943-B2D2-F16606DEBE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3657" y="310243"/>
            <a:ext cx="3635829" cy="6369503"/>
          </a:xfrm>
        </p:spPr>
        <p:txBody>
          <a:bodyPr/>
          <a:lstStyle/>
          <a:p>
            <a:r>
              <a:rPr lang="en-US" dirty="0"/>
              <a:t>Essential Oils</a:t>
            </a:r>
          </a:p>
          <a:p>
            <a:pPr lvl="1"/>
            <a:r>
              <a:rPr lang="en-US" dirty="0"/>
              <a:t>Rose</a:t>
            </a:r>
          </a:p>
          <a:p>
            <a:pPr lvl="1"/>
            <a:r>
              <a:rPr lang="en-US" dirty="0"/>
              <a:t>Bergamot</a:t>
            </a:r>
          </a:p>
          <a:p>
            <a:pPr lvl="1"/>
            <a:r>
              <a:rPr lang="en-US" dirty="0"/>
              <a:t>Pine</a:t>
            </a:r>
          </a:p>
          <a:p>
            <a:pPr lvl="1"/>
            <a:r>
              <a:rPr lang="en-US" dirty="0" err="1"/>
              <a:t>Helychrisum</a:t>
            </a:r>
            <a:endParaRPr lang="en-US" dirty="0"/>
          </a:p>
          <a:p>
            <a:r>
              <a:rPr lang="en-US" dirty="0"/>
              <a:t>Flower Essences</a:t>
            </a:r>
          </a:p>
          <a:p>
            <a:pPr lvl="1"/>
            <a:r>
              <a:rPr lang="en-US" dirty="0"/>
              <a:t>Self-heal</a:t>
            </a:r>
          </a:p>
          <a:p>
            <a:pPr lvl="1"/>
            <a:r>
              <a:rPr lang="en-US" dirty="0"/>
              <a:t>Love-lies-bleeding</a:t>
            </a:r>
          </a:p>
          <a:p>
            <a:pPr lvl="1"/>
            <a:r>
              <a:rPr lang="en-US" dirty="0"/>
              <a:t>Bleeding heart</a:t>
            </a:r>
          </a:p>
          <a:p>
            <a:pPr lvl="1"/>
            <a:r>
              <a:rPr lang="en-US" dirty="0"/>
              <a:t>Borage</a:t>
            </a:r>
          </a:p>
          <a:p>
            <a:pPr lvl="1"/>
            <a:r>
              <a:rPr lang="en-US" dirty="0"/>
              <a:t>California Wild Rose</a:t>
            </a:r>
          </a:p>
          <a:p>
            <a:pPr lvl="1"/>
            <a:r>
              <a:rPr lang="en-US" dirty="0"/>
              <a:t>Rescue or Distress Remedy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FE04D9-BCCC-2549-AA2C-84CB70EC9B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45429" y="951254"/>
            <a:ext cx="7777841" cy="572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08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53E1A4-1FFE-9D43-A729-6B92D86BE0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1858" y="0"/>
            <a:ext cx="713014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72607-0331-0A49-B025-0C6CD9EF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8"/>
            <a:ext cx="4256315" cy="93367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Stress and Burnout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687D4-31F8-D04C-ACD6-08DAC43972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371599"/>
            <a:ext cx="3913414" cy="5272541"/>
          </a:xfrm>
        </p:spPr>
        <p:txBody>
          <a:bodyPr>
            <a:normAutofit/>
          </a:bodyPr>
          <a:lstStyle/>
          <a:p>
            <a:r>
              <a:rPr lang="en-US" dirty="0"/>
              <a:t>Symptoms of stress-related depression</a:t>
            </a:r>
          </a:p>
          <a:p>
            <a:pPr lvl="1"/>
            <a:r>
              <a:rPr lang="en-US" dirty="0"/>
              <a:t>High anxiety and nervousness</a:t>
            </a:r>
          </a:p>
          <a:p>
            <a:pPr lvl="1"/>
            <a:r>
              <a:rPr lang="en-US" dirty="0"/>
              <a:t>Severe  fatigue</a:t>
            </a:r>
          </a:p>
          <a:p>
            <a:pPr lvl="1"/>
            <a:r>
              <a:rPr lang="en-US" dirty="0"/>
              <a:t>Loss of interest in life</a:t>
            </a:r>
          </a:p>
          <a:p>
            <a:pPr lvl="1"/>
            <a:r>
              <a:rPr lang="en-US" dirty="0"/>
              <a:t>Low libido</a:t>
            </a:r>
          </a:p>
          <a:p>
            <a:pPr lvl="1"/>
            <a:r>
              <a:rPr lang="en-US" dirty="0"/>
              <a:t>Feeling “I just can’t cope anymore!”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222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86" y="274638"/>
            <a:ext cx="6825343" cy="1143000"/>
          </a:xfrm>
        </p:spPr>
        <p:txBody>
          <a:bodyPr>
            <a:normAutofit/>
          </a:bodyPr>
          <a:lstStyle/>
          <a:p>
            <a:r>
              <a:rPr lang="en-US" dirty="0"/>
              <a:t>Stress-Related Depression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9"/>
            <a:ext cx="6085114" cy="522650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Adaptagens</a:t>
            </a:r>
            <a:r>
              <a:rPr lang="en-US" dirty="0"/>
              <a:t> (</a:t>
            </a:r>
            <a:r>
              <a:rPr lang="en-US" dirty="0" err="1"/>
              <a:t>Schizandra</a:t>
            </a:r>
            <a:r>
              <a:rPr lang="en-US" dirty="0"/>
              <a:t>, Eleuthero, Korean Ginseng)</a:t>
            </a:r>
          </a:p>
          <a:p>
            <a:r>
              <a:rPr lang="en-US" dirty="0"/>
              <a:t>Kava Kava</a:t>
            </a:r>
          </a:p>
          <a:p>
            <a:r>
              <a:rPr lang="en-US" dirty="0"/>
              <a:t>Adrenal </a:t>
            </a:r>
            <a:r>
              <a:rPr lang="en-US" dirty="0" err="1"/>
              <a:t>Glandulars</a:t>
            </a:r>
            <a:endParaRPr lang="en-US" dirty="0"/>
          </a:p>
          <a:p>
            <a:r>
              <a:rPr lang="en-US" dirty="0"/>
              <a:t>B-Complex Vitamins</a:t>
            </a:r>
          </a:p>
          <a:p>
            <a:r>
              <a:rPr lang="en-US" dirty="0"/>
              <a:t>Chinese Fire Increasing formula</a:t>
            </a:r>
          </a:p>
          <a:p>
            <a:r>
              <a:rPr lang="en-US" dirty="0"/>
              <a:t>Take a vacation and get some rest</a:t>
            </a:r>
          </a:p>
          <a:p>
            <a:r>
              <a:rPr lang="en-US" dirty="0"/>
              <a:t>Get more sleep</a:t>
            </a:r>
          </a:p>
          <a:p>
            <a:r>
              <a:rPr lang="en-US" dirty="0"/>
              <a:t>Mediate and pray</a:t>
            </a:r>
          </a:p>
          <a:p>
            <a:r>
              <a:rPr lang="en-US" dirty="0"/>
              <a:t>Evaluate your priorities and let go of what is less important in favor of what is more important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35402" y="0"/>
            <a:ext cx="5256598" cy="6858000"/>
          </a:xfrm>
        </p:spPr>
      </p:pic>
    </p:spTree>
    <p:extLst>
      <p:ext uri="{BB962C8B-B14F-4D97-AF65-F5344CB8AC3E}">
        <p14:creationId xmlns:p14="http://schemas.microsoft.com/office/powerpoint/2010/main" val="197192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0CC0E-A750-F645-91DA-1106E452E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64" y="274638"/>
            <a:ext cx="7186386" cy="883003"/>
          </a:xfrm>
        </p:spPr>
        <p:txBody>
          <a:bodyPr/>
          <a:lstStyle/>
          <a:p>
            <a:pPr algn="l"/>
            <a:r>
              <a:rPr lang="en-US" dirty="0"/>
              <a:t>Depression Stats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82067-5715-9A46-841C-271F54F1B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82643" y="274638"/>
            <a:ext cx="3784600" cy="6186939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/>
              <a:t>7% of the American population(about 17 million people) have a major depressive episode each yea</a:t>
            </a:r>
          </a:p>
          <a:p>
            <a:r>
              <a:rPr lang="en-US" dirty="0"/>
              <a:t>About 10% of all doctor and hospital visits are about depression</a:t>
            </a:r>
          </a:p>
          <a:p>
            <a:r>
              <a:rPr lang="en-US" dirty="0"/>
              <a:t>About 12% of the population are taking antidepressants each month</a:t>
            </a:r>
          </a:p>
          <a:p>
            <a:r>
              <a:rPr lang="en-US" dirty="0"/>
              <a:t>Drug prescriptions for depression have increased by over 400% in the last two decades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A6CD6D3A-59D1-6041-B818-C2B76C411E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6164" y="1157641"/>
            <a:ext cx="7186386" cy="542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80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D6F1D9-CE32-E745-9C94-60634F77DA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500" y="191266"/>
            <a:ext cx="5384800" cy="3930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85D726-A06D-A447-A0C5-EF0035330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5816600" cy="1143000"/>
          </a:xfrm>
        </p:spPr>
        <p:txBody>
          <a:bodyPr/>
          <a:lstStyle/>
          <a:p>
            <a:r>
              <a:rPr lang="en-US" dirty="0"/>
              <a:t>Disturbed Methylation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29F72-06EE-6042-AFF1-9DBC01F66B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10853058" cy="5043939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en-US" dirty="0"/>
              <a:t>May be involved in depression, anxiety </a:t>
            </a:r>
            <a:br>
              <a:rPr lang="en-US" dirty="0"/>
            </a:br>
            <a:r>
              <a:rPr lang="en-US" dirty="0"/>
              <a:t>and mental illness</a:t>
            </a:r>
          </a:p>
          <a:p>
            <a:r>
              <a:rPr lang="en-US" dirty="0"/>
              <a:t>Signs of under methylation include:</a:t>
            </a:r>
          </a:p>
          <a:p>
            <a:pPr lvl="1"/>
            <a:r>
              <a:rPr lang="en-US" dirty="0"/>
              <a:t>High levels of homocysteine and histamine</a:t>
            </a:r>
          </a:p>
          <a:p>
            <a:pPr lvl="1"/>
            <a:r>
              <a:rPr lang="en-US" dirty="0"/>
              <a:t>A tendency to seasonal allergies </a:t>
            </a:r>
          </a:p>
          <a:p>
            <a:pPr lvl="1"/>
            <a:r>
              <a:rPr lang="en-US" dirty="0"/>
              <a:t>Depression that responds favorably to SSRIs.</a:t>
            </a:r>
          </a:p>
          <a:p>
            <a:r>
              <a:rPr lang="en-US" dirty="0"/>
              <a:t>SAM-e aids methylation and is helpful </a:t>
            </a:r>
            <a:br>
              <a:rPr lang="en-US" dirty="0"/>
            </a:br>
            <a:r>
              <a:rPr lang="en-US" dirty="0"/>
              <a:t>for depression involving undermethylation</a:t>
            </a:r>
          </a:p>
          <a:p>
            <a:pPr lvl="1"/>
            <a:r>
              <a:rPr lang="en-US" dirty="0"/>
              <a:t>Studies suggest it can be effective for mild to moderate depression</a:t>
            </a:r>
          </a:p>
          <a:p>
            <a:pPr lvl="1"/>
            <a:r>
              <a:rPr lang="en-US" dirty="0"/>
              <a:t>Helps mood-enhancing neurotransmitters like dopamine and serotonin </a:t>
            </a:r>
          </a:p>
          <a:p>
            <a:pPr lvl="1"/>
            <a:r>
              <a:rPr lang="en-US" dirty="0"/>
              <a:t>Acts as a natural reuptake inhibitor for these neurotransmitters</a:t>
            </a:r>
          </a:p>
          <a:p>
            <a:pPr lvl="1"/>
            <a:r>
              <a:rPr lang="en-US" dirty="0"/>
              <a:t>Aids liver detoxification</a:t>
            </a:r>
          </a:p>
          <a:p>
            <a:r>
              <a:rPr lang="en-US" dirty="0"/>
              <a:t>Over methylators do not respond well to SSRIs or Sam-e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90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Sam-e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 Dr. </a:t>
            </a:r>
            <a:r>
              <a:rPr lang="en-US" dirty="0" err="1"/>
              <a:t>Bressa</a:t>
            </a:r>
            <a:r>
              <a:rPr lang="en-US" dirty="0"/>
              <a:t>, in a meta analysis of studies on Sam-e concludes, "The efficacy of SAM-e in treating depressive syndromes and disorders is superior to that of placebo and comparable to that of standard tricyclic antidepressants. Since it is a naturally occurring compound with relatively few side-effects, it is a potentially important treatment for depression.“</a:t>
            </a:r>
          </a:p>
          <a:p>
            <a:r>
              <a:rPr lang="en-US" dirty="0"/>
              <a:t>It acts on mood rapidly, most often within a few days.</a:t>
            </a:r>
          </a:p>
          <a:p>
            <a:r>
              <a:rPr lang="en-US" dirty="0"/>
              <a:t>SAMe has no withdrawal reaction, commonly found with antidepressants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57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237DCB-B557-C148-9AF6-5C28C988DD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5591"/>
            <a:ext cx="11168743" cy="6883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02185E-BCA8-6F4E-BEAA-4276A7435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7942" y="274638"/>
            <a:ext cx="7023101" cy="93367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Toxicity and Depression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705CD-7DD8-B742-A1FD-2F91B53D7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6243" y="1508544"/>
            <a:ext cx="5384800" cy="5151246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Depression was once called melancholia and was thought to be an accumulation of black bile</a:t>
            </a:r>
          </a:p>
          <a:p>
            <a:r>
              <a:rPr lang="en-US" dirty="0">
                <a:solidFill>
                  <a:schemeClr val="bg1"/>
                </a:solidFill>
              </a:rPr>
              <a:t> Today we’d consider black bile an accumulation of toxins</a:t>
            </a:r>
          </a:p>
          <a:p>
            <a:r>
              <a:rPr lang="en-US" dirty="0">
                <a:solidFill>
                  <a:schemeClr val="bg1"/>
                </a:solidFill>
              </a:rPr>
              <a:t>More serotonin is produced in the gut than in the brain </a:t>
            </a:r>
          </a:p>
          <a:p>
            <a:r>
              <a:rPr lang="en-US" dirty="0">
                <a:solidFill>
                  <a:schemeClr val="bg1"/>
                </a:solidFill>
              </a:rPr>
              <a:t>Gut health has been linked with mood problems like anxiety and depression </a:t>
            </a:r>
          </a:p>
          <a:p>
            <a:r>
              <a:rPr lang="en-US" dirty="0">
                <a:solidFill>
                  <a:schemeClr val="bg1"/>
                </a:solidFill>
              </a:rPr>
              <a:t>When the liver isn’t detoxifying well one can become irritable, anxious or depressed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39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B7091-9C8F-1D4A-99EC-03E879E02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0391"/>
          </a:xfrm>
        </p:spPr>
        <p:txBody>
          <a:bodyPr/>
          <a:lstStyle/>
          <a:p>
            <a:r>
              <a:rPr lang="en-US" dirty="0"/>
              <a:t>Age Related Depression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8F159-DFF7-704D-ACBB-4C362F3397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4713514" cy="5226503"/>
          </a:xfrm>
        </p:spPr>
        <p:txBody>
          <a:bodyPr/>
          <a:lstStyle/>
          <a:p>
            <a:r>
              <a:rPr lang="en-US" dirty="0"/>
              <a:t>As a person ages, they may become depressed</a:t>
            </a:r>
          </a:p>
          <a:p>
            <a:r>
              <a:rPr lang="en-US" dirty="0"/>
              <a:t>This may be associated with dementia or the early stages of Alzheimer’s disease</a:t>
            </a:r>
          </a:p>
          <a:p>
            <a:r>
              <a:rPr lang="en-US" dirty="0"/>
              <a:t>Possible remedies:</a:t>
            </a:r>
          </a:p>
          <a:p>
            <a:pPr lvl="1"/>
            <a:r>
              <a:rPr lang="en-US" dirty="0"/>
              <a:t>Ginkgo </a:t>
            </a:r>
          </a:p>
          <a:p>
            <a:pPr lvl="1"/>
            <a:r>
              <a:rPr lang="en-US" dirty="0"/>
              <a:t>Ginseng </a:t>
            </a:r>
          </a:p>
          <a:p>
            <a:pPr lvl="1"/>
            <a:r>
              <a:rPr lang="en-US" dirty="0" err="1"/>
              <a:t>Gotu</a:t>
            </a:r>
            <a:r>
              <a:rPr lang="en-US" dirty="0"/>
              <a:t> kola</a:t>
            </a:r>
          </a:p>
          <a:p>
            <a:pPr lvl="1"/>
            <a:r>
              <a:rPr lang="en-US" dirty="0"/>
              <a:t>DHA and Omega-3 EFAs 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6A73C2-FF27-E44E-9328-6EB94F098C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6013" y="1417638"/>
            <a:ext cx="6340929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92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970814" cy="1143000"/>
          </a:xfrm>
        </p:spPr>
        <p:txBody>
          <a:bodyPr>
            <a:normAutofit/>
          </a:bodyPr>
          <a:lstStyle/>
          <a:p>
            <a:r>
              <a:rPr lang="en-US" dirty="0"/>
              <a:t>Female Hormones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6542316" cy="5043939"/>
          </a:xfrm>
        </p:spPr>
        <p:txBody>
          <a:bodyPr>
            <a:normAutofit/>
          </a:bodyPr>
          <a:lstStyle/>
          <a:p>
            <a:r>
              <a:rPr lang="en-US" dirty="0"/>
              <a:t>Women who have depression associated with PMS or menopause, or post partum depression are often low in estrogen</a:t>
            </a:r>
          </a:p>
          <a:p>
            <a:r>
              <a:rPr lang="en-US" dirty="0"/>
              <a:t>Women who are abused may also suffer from hormone-related depression</a:t>
            </a:r>
          </a:p>
          <a:p>
            <a:r>
              <a:rPr lang="en-US" dirty="0"/>
              <a:t>Possible remedies include:</a:t>
            </a:r>
          </a:p>
          <a:p>
            <a:pPr lvl="1"/>
            <a:r>
              <a:rPr lang="en-US" dirty="0"/>
              <a:t>Black cohosh</a:t>
            </a:r>
          </a:p>
          <a:p>
            <a:pPr lvl="1"/>
            <a:r>
              <a:rPr lang="en-US" dirty="0"/>
              <a:t>Damiana</a:t>
            </a:r>
          </a:p>
          <a:p>
            <a:r>
              <a:rPr lang="en-US" dirty="0"/>
              <a:t>Get back in touch with your feelings and take responsibility for them</a:t>
            </a:r>
          </a:p>
          <a:p>
            <a:endParaRPr lang="en-US" dirty="0"/>
          </a:p>
        </p:txBody>
      </p:sp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74986311-89ED-E14D-BD45-F3D038ACCA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39" r="-8339"/>
          <a:stretch>
            <a:fillRect/>
          </a:stretch>
        </p:blipFill>
        <p:spPr>
          <a:xfrm>
            <a:off x="7151915" y="-18806"/>
            <a:ext cx="5271278" cy="6876806"/>
          </a:xfrm>
        </p:spPr>
      </p:pic>
    </p:spTree>
    <p:extLst>
      <p:ext uri="{BB962C8B-B14F-4D97-AF65-F5344CB8AC3E}">
        <p14:creationId xmlns:p14="http://schemas.microsoft.com/office/powerpoint/2010/main" val="16303944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261258" y="274638"/>
            <a:ext cx="6906986" cy="1143000"/>
          </a:xfrm>
        </p:spPr>
        <p:txBody>
          <a:bodyPr>
            <a:normAutofit/>
          </a:bodyPr>
          <a:lstStyle/>
          <a:p>
            <a:r>
              <a:rPr lang="en-US" dirty="0"/>
              <a:t>Male Hormones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sz="half" idx="1"/>
          </p:nvPr>
        </p:nvSpPr>
        <p:spPr>
          <a:xfrm>
            <a:off x="462642" y="1593304"/>
            <a:ext cx="6705600" cy="50439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Low levels of testosterone in men can lead to depression</a:t>
            </a:r>
          </a:p>
          <a:p>
            <a:r>
              <a:rPr lang="en-US" dirty="0"/>
              <a:t>Fluoride and xenoestrogens can contribute to this</a:t>
            </a:r>
          </a:p>
          <a:p>
            <a:r>
              <a:rPr lang="en-US" dirty="0"/>
              <a:t>Possible remedies:</a:t>
            </a:r>
          </a:p>
          <a:p>
            <a:pPr lvl="1"/>
            <a:r>
              <a:rPr lang="en-US" dirty="0"/>
              <a:t>Korean Ginseng</a:t>
            </a:r>
          </a:p>
          <a:p>
            <a:pPr lvl="1"/>
            <a:r>
              <a:rPr lang="en-US" dirty="0"/>
              <a:t>Damiana</a:t>
            </a:r>
          </a:p>
          <a:p>
            <a:pPr lvl="1"/>
            <a:r>
              <a:rPr lang="en-US" dirty="0"/>
              <a:t>Sarsaparilla</a:t>
            </a:r>
          </a:p>
          <a:p>
            <a:pPr lvl="1"/>
            <a:r>
              <a:rPr lang="en-US" dirty="0"/>
              <a:t>Zinc</a:t>
            </a:r>
          </a:p>
          <a:p>
            <a:r>
              <a:rPr lang="en-US" dirty="0"/>
              <a:t>Build “wins” for yourself, masculine energy needs to achieve to feel good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92" r="-6892"/>
          <a:stretch>
            <a:fillRect/>
          </a:stretch>
        </p:blipFill>
        <p:spPr>
          <a:xfrm>
            <a:off x="7168243" y="-1"/>
            <a:ext cx="5222286" cy="6812911"/>
          </a:xfrm>
        </p:spPr>
      </p:pic>
    </p:spTree>
    <p:extLst>
      <p:ext uri="{BB962C8B-B14F-4D97-AF65-F5344CB8AC3E}">
        <p14:creationId xmlns:p14="http://schemas.microsoft.com/office/powerpoint/2010/main" val="2834129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C36A6-846B-CE44-BA19-DAC63EB8D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6150430" cy="1143000"/>
          </a:xfrm>
        </p:spPr>
        <p:txBody>
          <a:bodyPr/>
          <a:lstStyle/>
          <a:p>
            <a:r>
              <a:rPr lang="en-US" dirty="0"/>
              <a:t>Low Thyroid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D28AA-9D85-F549-881D-17D023E88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921829" cy="504393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Low thyroid can create low energy levels which make a person feel mildly depressed</a:t>
            </a:r>
          </a:p>
          <a:p>
            <a:pPr lvl="1"/>
            <a:r>
              <a:rPr lang="en-US" dirty="0"/>
              <a:t>Low thyroid symptoms include:</a:t>
            </a:r>
          </a:p>
          <a:p>
            <a:pPr lvl="1"/>
            <a:r>
              <a:rPr lang="en-US" dirty="0"/>
              <a:t>Fatigue</a:t>
            </a:r>
          </a:p>
          <a:p>
            <a:pPr lvl="1"/>
            <a:r>
              <a:rPr lang="en-US" dirty="0"/>
              <a:t>Weight problems</a:t>
            </a:r>
          </a:p>
          <a:p>
            <a:pPr lvl="1"/>
            <a:r>
              <a:rPr lang="en-US" dirty="0"/>
              <a:t>Dry skin</a:t>
            </a:r>
          </a:p>
          <a:p>
            <a:pPr lvl="1"/>
            <a:r>
              <a:rPr lang="en-US" dirty="0"/>
              <a:t>Low body temperature </a:t>
            </a:r>
          </a:p>
          <a:p>
            <a:pPr lvl="1"/>
            <a:r>
              <a:rPr lang="en-US" dirty="0"/>
              <a:t>High cholesterol</a:t>
            </a:r>
          </a:p>
          <a:p>
            <a:r>
              <a:rPr lang="en-US" dirty="0"/>
              <a:t>Feeding the thyroid gland with a </a:t>
            </a:r>
            <a:r>
              <a:rPr lang="en-US" i="1" dirty="0"/>
              <a:t>Hypothyroid Formula,</a:t>
            </a:r>
            <a:r>
              <a:rPr lang="en-US" dirty="0"/>
              <a:t> containing herbs like kelp and </a:t>
            </a:r>
            <a:r>
              <a:rPr lang="en-US" dirty="0" err="1"/>
              <a:t>dulse</a:t>
            </a:r>
            <a:r>
              <a:rPr lang="en-US" dirty="0"/>
              <a:t>, may help</a:t>
            </a:r>
          </a:p>
          <a:p>
            <a:r>
              <a:rPr lang="en-US" dirty="0" err="1"/>
              <a:t>Ashwaganda</a:t>
            </a:r>
            <a:r>
              <a:rPr lang="en-US" dirty="0"/>
              <a:t> may also be helpful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2B2896-BED6-924E-BFF7-7D11C4A4B7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030" y="196476"/>
            <a:ext cx="5133952" cy="644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40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6197601" cy="1143000"/>
          </a:xfrm>
        </p:spPr>
        <p:txBody>
          <a:bodyPr/>
          <a:lstStyle/>
          <a:p>
            <a:r>
              <a:rPr lang="en-US" dirty="0"/>
              <a:t>Working with Depression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6197600" cy="50439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Don’t treat it symptomatically</a:t>
            </a:r>
          </a:p>
          <a:p>
            <a:r>
              <a:rPr lang="en-US" dirty="0"/>
              <a:t>Get in touch with what is “getting you down”</a:t>
            </a:r>
          </a:p>
          <a:p>
            <a:r>
              <a:rPr lang="en-US" dirty="0"/>
              <a:t>Try to understand what you need that you are not getting and find a way to fulfill your needs in a constructive manner</a:t>
            </a:r>
          </a:p>
          <a:p>
            <a:r>
              <a:rPr lang="en-US" dirty="0"/>
              <a:t>Seek out help and support from others</a:t>
            </a:r>
          </a:p>
          <a:p>
            <a:r>
              <a:rPr lang="en-US" dirty="0"/>
              <a:t>Prayer and learning to “count your blessings” can also be helpful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291" b="-27291"/>
          <a:stretch>
            <a:fillRect/>
          </a:stretch>
        </p:blipFill>
        <p:spPr>
          <a:xfrm>
            <a:off x="6807201" y="-166879"/>
            <a:ext cx="5384800" cy="7024879"/>
          </a:xfrm>
        </p:spPr>
      </p:pic>
    </p:spTree>
    <p:extLst>
      <p:ext uri="{BB962C8B-B14F-4D97-AF65-F5344CB8AC3E}">
        <p14:creationId xmlns:p14="http://schemas.microsoft.com/office/powerpoint/2010/main" val="3358976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F34058-9E4F-3B43-B60F-4291FE889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BF719D-EEA1-724A-8008-252DBEC68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5895"/>
            <a:ext cx="5486400" cy="1143000"/>
          </a:xfrm>
          <a:solidFill>
            <a:srgbClr val="00B050">
              <a:alpha val="56000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Herbal</a:t>
            </a:r>
            <a:r>
              <a:rPr lang="en-US" dirty="0">
                <a:latin typeface="Arial Rounded MT Bold" panose="020F0704030504030204" pitchFamily="34" charset="77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Remedies</a:t>
            </a:r>
          </a:p>
        </p:txBody>
      </p:sp>
    </p:spTree>
    <p:extLst>
      <p:ext uri="{BB962C8B-B14F-4D97-AF65-F5344CB8AC3E}">
        <p14:creationId xmlns:p14="http://schemas.microsoft.com/office/powerpoint/2010/main" val="318873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74638"/>
            <a:ext cx="6738257" cy="770391"/>
          </a:xfrm>
        </p:spPr>
        <p:txBody>
          <a:bodyPr/>
          <a:lstStyle/>
          <a:p>
            <a:r>
              <a:rPr lang="en-US" dirty="0"/>
              <a:t>St. John’s Wort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40971"/>
            <a:ext cx="6738257" cy="540316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remedy that “brings in the light”</a:t>
            </a:r>
          </a:p>
          <a:p>
            <a:r>
              <a:rPr lang="en-US" dirty="0"/>
              <a:t>Helps regulate the solar plexus, the nerves which regulate digestion</a:t>
            </a:r>
          </a:p>
          <a:p>
            <a:r>
              <a:rPr lang="en-US" dirty="0"/>
              <a:t>Good for depression associated with digestive problems and anxiety</a:t>
            </a:r>
          </a:p>
          <a:p>
            <a:r>
              <a:rPr lang="en-US" dirty="0"/>
              <a:t>Helps strengthen gut instincts</a:t>
            </a:r>
          </a:p>
          <a:p>
            <a:r>
              <a:rPr lang="en-US" dirty="0"/>
              <a:t>Can help nightmares in children or feeling overly vulnerable</a:t>
            </a:r>
          </a:p>
          <a:p>
            <a:r>
              <a:rPr lang="en-US" dirty="0"/>
              <a:t>Modulates a number of neurotransmitters in the brain and reduces inflammation</a:t>
            </a:r>
          </a:p>
          <a:p>
            <a:r>
              <a:rPr lang="en-US" dirty="0"/>
              <a:t>Do not use with antidepressant drugs</a:t>
            </a:r>
          </a:p>
          <a:p>
            <a:endParaRPr lang="en-US" dirty="0"/>
          </a:p>
        </p:txBody>
      </p:sp>
      <p:pic>
        <p:nvPicPr>
          <p:cNvPr id="8" name="Content Placeholder 7" descr="StJohnswort-leaves.jpg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39743" y="-1"/>
            <a:ext cx="4452257" cy="6798067"/>
          </a:xfrm>
        </p:spPr>
      </p:pic>
    </p:spTree>
    <p:extLst>
      <p:ext uri="{BB962C8B-B14F-4D97-AF65-F5344CB8AC3E}">
        <p14:creationId xmlns:p14="http://schemas.microsoft.com/office/powerpoint/2010/main" val="78386792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9A34C3-219E-324B-9C62-BB926830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43" y="274638"/>
            <a:ext cx="713558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Occasional Depression is Normal</a:t>
            </a:r>
          </a:p>
        </p:txBody>
      </p:sp>
      <p:pic>
        <p:nvPicPr>
          <p:cNvPr id="5" name="Content Placeholder 4" descr="A close up of a person with his mouth open&#10;&#10;Description automatically generated">
            <a:extLst>
              <a:ext uri="{FF2B5EF4-FFF2-40B4-BE49-F238E27FC236}">
                <a16:creationId xmlns:a16="http://schemas.microsoft.com/office/drawing/2014/main" id="{9DF3F108-4403-9F4F-ACF1-07650AB08C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429" y="55069"/>
            <a:ext cx="4517571" cy="6802931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B02DD3-C483-9548-8C8B-BFAF5B102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6672943" cy="5043939"/>
          </a:xfrm>
        </p:spPr>
        <p:txBody>
          <a:bodyPr>
            <a:normAutofit/>
          </a:bodyPr>
          <a:lstStyle/>
          <a:p>
            <a:r>
              <a:rPr lang="en-US" dirty="0"/>
              <a:t>Just about everyone will become depressed at one time in their lives</a:t>
            </a:r>
          </a:p>
          <a:p>
            <a:r>
              <a:rPr lang="en-US" dirty="0"/>
              <a:t>It’s perfectly natural to feel depressed when </a:t>
            </a:r>
          </a:p>
          <a:p>
            <a:pPr lvl="1"/>
            <a:r>
              <a:rPr lang="en-US" dirty="0"/>
              <a:t>We’ve lost a loved one</a:t>
            </a:r>
          </a:p>
          <a:p>
            <a:pPr lvl="1"/>
            <a:r>
              <a:rPr lang="en-US" dirty="0"/>
              <a:t>Have suffered a major setback in life, such as the loss of a job or home</a:t>
            </a:r>
          </a:p>
          <a:p>
            <a:pPr lvl="1"/>
            <a:r>
              <a:rPr lang="en-US" dirty="0"/>
              <a:t>Have been under stress for an extended period of time</a:t>
            </a:r>
          </a:p>
          <a:p>
            <a:r>
              <a:rPr lang="en-US" dirty="0"/>
              <a:t>Most of the time depression is temporary and we’ll get over it naturally given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973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72" y="274638"/>
            <a:ext cx="6498772" cy="1143000"/>
          </a:xfrm>
        </p:spPr>
        <p:txBody>
          <a:bodyPr/>
          <a:lstStyle/>
          <a:p>
            <a:r>
              <a:rPr lang="en-US" dirty="0"/>
              <a:t>Black Cohosh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6330042" cy="504393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Helpful antidepressant for dark, brooding emotions</a:t>
            </a:r>
          </a:p>
          <a:p>
            <a:r>
              <a:rPr lang="en-US" dirty="0"/>
              <a:t>Feeling like you have a black cloud over you</a:t>
            </a:r>
          </a:p>
          <a:p>
            <a:r>
              <a:rPr lang="en-US" dirty="0"/>
              <a:t>Feeling trapped in darkness and unable to get free</a:t>
            </a:r>
          </a:p>
          <a:p>
            <a:r>
              <a:rPr lang="en-US" dirty="0"/>
              <a:t>Continually getting entangled in addictive, abusive relationships</a:t>
            </a:r>
          </a:p>
          <a:p>
            <a:r>
              <a:rPr lang="en-US" dirty="0"/>
              <a:t>A feeling that you are spiritually struggling with the powers of darkness</a:t>
            </a:r>
          </a:p>
          <a:p>
            <a:r>
              <a:rPr lang="en-US" dirty="0"/>
              <a:t>Needed in very small amounts (part of a capsule, drops of a tincture or as a flower essence)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33F1AA3-CDE4-3445-8575-94EB0635E1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915" y="141272"/>
            <a:ext cx="4892738" cy="650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027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83FFA0C-479E-AC46-B3A8-BD81B7D7A5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4191000" cy="114300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Damiana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391402" y="274638"/>
            <a:ext cx="4495798" cy="6186939"/>
          </a:xfrm>
          <a:solidFill>
            <a:schemeClr val="tx1">
              <a:alpha val="43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Indicated for nervous exhaustion causing depression, mental fatigue, physical fatigue,  poor concentration, poor sex drive</a:t>
            </a:r>
          </a:p>
          <a:p>
            <a:r>
              <a:rPr lang="en-US" dirty="0">
                <a:solidFill>
                  <a:schemeClr val="bg1"/>
                </a:solidFill>
              </a:rPr>
              <a:t>For depression in the elderly, use with rosemary or rosemary and sage</a:t>
            </a:r>
          </a:p>
          <a:p>
            <a:r>
              <a:rPr lang="en-US" dirty="0">
                <a:solidFill>
                  <a:schemeClr val="bg1"/>
                </a:solidFill>
              </a:rPr>
              <a:t>Has a nice mood elevating effect</a:t>
            </a:r>
          </a:p>
          <a:p>
            <a:r>
              <a:rPr lang="en-US" dirty="0">
                <a:solidFill>
                  <a:schemeClr val="bg1"/>
                </a:solidFill>
              </a:rPr>
              <a:t>It can help a person find something they lost somewhere on the road of life.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27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AF2F0-82C0-3542-AAEC-436DF316C9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446555"/>
            <a:ext cx="6683161" cy="6246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05BAA-DF39-1E47-95F6-5512819AA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13860"/>
            <a:ext cx="6683160" cy="1143000"/>
          </a:xfrm>
        </p:spPr>
        <p:txBody>
          <a:bodyPr/>
          <a:lstStyle/>
          <a:p>
            <a:r>
              <a:rPr lang="en-US" dirty="0"/>
              <a:t>Rose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9D781-B105-8041-8919-A08585941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07086" y="213861"/>
            <a:ext cx="3875314" cy="6430280"/>
          </a:xfrm>
        </p:spPr>
        <p:txBody>
          <a:bodyPr/>
          <a:lstStyle/>
          <a:p>
            <a:r>
              <a:rPr lang="en-US" dirty="0"/>
              <a:t>The essential oil or flower essence of rose can open the heart to ease sadness and grief</a:t>
            </a:r>
          </a:p>
          <a:p>
            <a:r>
              <a:rPr lang="en-US" dirty="0"/>
              <a:t>Helps a person be responsive to love and open to relationships</a:t>
            </a:r>
          </a:p>
          <a:p>
            <a:r>
              <a:rPr lang="en-US" dirty="0"/>
              <a:t>Works well with mimosa to comfort the heart</a:t>
            </a:r>
          </a:p>
          <a:p>
            <a:r>
              <a:rPr lang="en-US" dirty="0"/>
              <a:t>Works well as a flower essence with bleeding heart and love-lies-bleeding</a:t>
            </a:r>
          </a:p>
        </p:txBody>
      </p:sp>
    </p:spTree>
    <p:extLst>
      <p:ext uri="{BB962C8B-B14F-4D97-AF65-F5344CB8AC3E}">
        <p14:creationId xmlns:p14="http://schemas.microsoft.com/office/powerpoint/2010/main" val="14462397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25EAAD-A696-1644-8C9D-9D434FEC46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100" y="15636"/>
            <a:ext cx="10248900" cy="6811067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19316" y="274638"/>
            <a:ext cx="5384800" cy="11430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dirty="0"/>
              <a:t>Lemon Balm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319315" y="1676640"/>
            <a:ext cx="5384800" cy="5043939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Works as a mood elevator in depression brought on by grief</a:t>
            </a:r>
          </a:p>
          <a:p>
            <a:r>
              <a:rPr lang="en-US" dirty="0"/>
              <a:t>Use the herb or the essential oil</a:t>
            </a:r>
          </a:p>
          <a:p>
            <a:r>
              <a:rPr lang="en-US" dirty="0"/>
              <a:t>Uplifting and energizing</a:t>
            </a:r>
          </a:p>
          <a:p>
            <a:r>
              <a:rPr lang="en-US" dirty="0"/>
              <a:t>Combines well with mimosa and/or rose for grief-related depression</a:t>
            </a:r>
          </a:p>
          <a:p>
            <a:r>
              <a:rPr lang="en-US" dirty="0"/>
              <a:t>Combine with St. John’s wort to treat SAD (Seasonal Affective Disorder)</a:t>
            </a:r>
          </a:p>
        </p:txBody>
      </p:sp>
    </p:spTree>
    <p:extLst>
      <p:ext uri="{BB962C8B-B14F-4D97-AF65-F5344CB8AC3E}">
        <p14:creationId xmlns:p14="http://schemas.microsoft.com/office/powerpoint/2010/main" val="141660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74638"/>
            <a:ext cx="6052457" cy="868362"/>
          </a:xfrm>
        </p:spPr>
        <p:txBody>
          <a:bodyPr/>
          <a:lstStyle/>
          <a:p>
            <a:r>
              <a:rPr lang="en-US" dirty="0"/>
              <a:t>Mimosa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417639"/>
            <a:ext cx="6052457" cy="52265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Calms the emotions</a:t>
            </a:r>
          </a:p>
          <a:p>
            <a:r>
              <a:rPr lang="en-US" dirty="0"/>
              <a:t>Opens the heart</a:t>
            </a:r>
          </a:p>
          <a:p>
            <a:r>
              <a:rPr lang="en-US" dirty="0"/>
              <a:t>Relieves tension</a:t>
            </a:r>
          </a:p>
          <a:p>
            <a:r>
              <a:rPr lang="en-US" dirty="0"/>
              <a:t>Eases bad temper</a:t>
            </a:r>
          </a:p>
          <a:p>
            <a:r>
              <a:rPr lang="en-US" dirty="0"/>
              <a:t>Lifts depression</a:t>
            </a:r>
          </a:p>
          <a:p>
            <a:r>
              <a:rPr lang="en-US" dirty="0"/>
              <a:t>Reduces insomnia and irritability </a:t>
            </a:r>
          </a:p>
          <a:p>
            <a:r>
              <a:rPr lang="en-US" dirty="0"/>
              <a:t>The bark has been traditionally used for general stress, depression and a broken heart</a:t>
            </a:r>
          </a:p>
          <a:p>
            <a:r>
              <a:rPr lang="en-US" dirty="0"/>
              <a:t>The flowers create mild euphoria and giddiness</a:t>
            </a:r>
          </a:p>
          <a:p>
            <a:endParaRPr lang="en-US" dirty="0"/>
          </a:p>
        </p:txBody>
      </p:sp>
      <p:pic>
        <p:nvPicPr>
          <p:cNvPr id="8" name="Content Placeholder 7" descr="Albizia_julibrissin4.jpg"/>
          <p:cNvPicPr>
            <a:picLocks noGrp="1" noChangeAspect="1"/>
          </p:cNvPicPr>
          <p:nvPr>
            <p:ph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5378" y="0"/>
            <a:ext cx="5256622" cy="6858000"/>
          </a:xfrm>
        </p:spPr>
      </p:pic>
    </p:spTree>
    <p:extLst>
      <p:ext uri="{BB962C8B-B14F-4D97-AF65-F5344CB8AC3E}">
        <p14:creationId xmlns:p14="http://schemas.microsoft.com/office/powerpoint/2010/main" val="325878816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756" y="274638"/>
            <a:ext cx="6419148" cy="950005"/>
          </a:xfrm>
        </p:spPr>
        <p:txBody>
          <a:bodyPr/>
          <a:lstStyle/>
          <a:p>
            <a:r>
              <a:rPr lang="en-US" dirty="0"/>
              <a:t>Borage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646261" y="1417638"/>
            <a:ext cx="6177643" cy="504393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Can be used as an herb or flower essence for feeling heavy-heartedness or grief</a:t>
            </a:r>
          </a:p>
          <a:p>
            <a:r>
              <a:rPr lang="en-US" dirty="0"/>
              <a:t>It rebuilds the adrenals and helps people who feel their situation is hopelessly difficult</a:t>
            </a:r>
          </a:p>
          <a:p>
            <a:r>
              <a:rPr lang="en-US" dirty="0"/>
              <a:t>Promotes cheerful courage when facing adversity and brings out joy and playfulness</a:t>
            </a:r>
          </a:p>
          <a:p>
            <a:r>
              <a:rPr lang="en-US" dirty="0"/>
              <a:t> Helps a person “take heart” or have the courage to continue in spite of difficulty</a:t>
            </a:r>
          </a:p>
          <a:p>
            <a:r>
              <a:rPr lang="en-US" dirty="0"/>
              <a:t>Use the oil, flowers or flower essence</a:t>
            </a:r>
          </a:p>
        </p:txBody>
      </p:sp>
      <p:pic>
        <p:nvPicPr>
          <p:cNvPr id="6" name="Content Placeholder 5" descr="borage2.jpg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5163252" cy="6736216"/>
          </a:xfrm>
        </p:spPr>
      </p:pic>
    </p:spTree>
    <p:extLst>
      <p:ext uri="{BB962C8B-B14F-4D97-AF65-F5344CB8AC3E}">
        <p14:creationId xmlns:p14="http://schemas.microsoft.com/office/powerpoint/2010/main" val="332485216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5905500" cy="1143000"/>
          </a:xfrm>
        </p:spPr>
        <p:txBody>
          <a:bodyPr/>
          <a:lstStyle/>
          <a:p>
            <a:r>
              <a:rPr lang="en-US" dirty="0"/>
              <a:t>Kava Kava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Very good herb for reducing muscle tension and anxiety</a:t>
            </a:r>
          </a:p>
          <a:p>
            <a:r>
              <a:rPr lang="en-US" dirty="0"/>
              <a:t>Helps create a calm body with an alert mind</a:t>
            </a:r>
          </a:p>
          <a:p>
            <a:r>
              <a:rPr lang="en-US" dirty="0"/>
              <a:t>May be helpful for stress-related insomnia</a:t>
            </a:r>
          </a:p>
          <a:p>
            <a:r>
              <a:rPr lang="en-US" dirty="0"/>
              <a:t>Mildly euphoric</a:t>
            </a:r>
          </a:p>
          <a:p>
            <a:r>
              <a:rPr lang="en-US" dirty="0"/>
              <a:t>Can be helpful for stress brought on by chronic stress</a:t>
            </a:r>
          </a:p>
          <a:p>
            <a:r>
              <a:rPr lang="en-US" dirty="0"/>
              <a:t>May aid sleep by relaxing the body</a:t>
            </a:r>
          </a:p>
          <a:p>
            <a:endParaRPr lang="en-US" dirty="0"/>
          </a:p>
        </p:txBody>
      </p:sp>
      <p:pic>
        <p:nvPicPr>
          <p:cNvPr id="2" name="Content Placeholder 1" descr="Starr_040318-0058_Piper_methysticum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2300" y="124982"/>
            <a:ext cx="5100865" cy="6660470"/>
          </a:xfrm>
        </p:spPr>
      </p:pic>
    </p:spTree>
    <p:extLst>
      <p:ext uri="{BB962C8B-B14F-4D97-AF65-F5344CB8AC3E}">
        <p14:creationId xmlns:p14="http://schemas.microsoft.com/office/powerpoint/2010/main" val="8627681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35597"/>
          </a:xfrm>
        </p:spPr>
        <p:txBody>
          <a:bodyPr/>
          <a:lstStyle/>
          <a:p>
            <a:r>
              <a:rPr lang="en-US" dirty="0"/>
              <a:t>Upcoming Education</a:t>
            </a:r>
          </a:p>
        </p:txBody>
      </p:sp>
      <p:sp>
        <p:nvSpPr>
          <p:cNvPr id="64514" name="Content Placeholder 2"/>
          <p:cNvSpPr>
            <a:spLocks noGrp="1"/>
          </p:cNvSpPr>
          <p:nvPr>
            <p:ph idx="1"/>
          </p:nvPr>
        </p:nvSpPr>
        <p:spPr>
          <a:xfrm>
            <a:off x="609600" y="1210235"/>
            <a:ext cx="10972800" cy="5370928"/>
          </a:xfrm>
        </p:spPr>
        <p:txBody>
          <a:bodyPr>
            <a:normAutofit/>
          </a:bodyPr>
          <a:lstStyle/>
          <a:p>
            <a:r>
              <a:rPr lang="en-US" dirty="0"/>
              <a:t>Upcoming Member Webinars</a:t>
            </a:r>
          </a:p>
          <a:p>
            <a:pPr lvl="1"/>
            <a:r>
              <a:rPr lang="en-US" dirty="0"/>
              <a:t>A Holistic Approach to Disease  </a:t>
            </a:r>
          </a:p>
          <a:p>
            <a:pPr lvl="2"/>
            <a:r>
              <a:rPr lang="en-US" sz="2800" dirty="0"/>
              <a:t> </a:t>
            </a:r>
            <a:r>
              <a:rPr lang="en-US" dirty="0"/>
              <a:t>Tues, January 14, 6:00 MT  – Mood Disorders: Anxiety, Depression, Mental Illness</a:t>
            </a:r>
            <a:endParaRPr lang="en-US" sz="2800" dirty="0"/>
          </a:p>
          <a:p>
            <a:pPr lvl="1"/>
            <a:r>
              <a:rPr lang="en-US" dirty="0"/>
              <a:t>Sunshine Sharing Hour  </a:t>
            </a:r>
          </a:p>
          <a:p>
            <a:pPr lvl="2"/>
            <a:r>
              <a:rPr lang="en-US" sz="2800" dirty="0"/>
              <a:t> </a:t>
            </a:r>
            <a:r>
              <a:rPr lang="en-US" dirty="0"/>
              <a:t>Tues, January 28, 6:00 MT  – The Endocannabinoid System</a:t>
            </a:r>
            <a:endParaRPr lang="en-US" sz="2800" dirty="0"/>
          </a:p>
          <a:p>
            <a:r>
              <a:rPr lang="en-US" sz="3600" dirty="0"/>
              <a:t>No Other Classes and Events Schedules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4882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601065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Comments, Questions and Answers</a:t>
            </a:r>
          </a:p>
        </p:txBody>
      </p:sp>
      <p:sp>
        <p:nvSpPr>
          <p:cNvPr id="7475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Type your questions about tonight’s topic into the chat box</a:t>
            </a:r>
          </a:p>
          <a:p>
            <a:r>
              <a:rPr lang="en-US" dirty="0"/>
              <a:t>Product presentation to follow this Q&amp;A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650737" y="274637"/>
            <a:ext cx="5384800" cy="6513273"/>
          </a:xfrm>
        </p:spPr>
      </p:pic>
    </p:spTree>
    <p:extLst>
      <p:ext uri="{BB962C8B-B14F-4D97-AF65-F5344CB8AC3E}">
        <p14:creationId xmlns:p14="http://schemas.microsoft.com/office/powerpoint/2010/main" val="539785951"/>
      </p:ext>
    </p:extLst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C5A0D-9B55-F143-A7A6-58E0299F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87" y="274638"/>
            <a:ext cx="7613111" cy="1143000"/>
          </a:xfrm>
        </p:spPr>
        <p:txBody>
          <a:bodyPr/>
          <a:lstStyle/>
          <a:p>
            <a:r>
              <a:rPr lang="en-US" dirty="0"/>
              <a:t>The Drug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FBC71-C56C-AA45-9F21-27358D61A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47956" y="274638"/>
            <a:ext cx="3741057" cy="655206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Today, most depression is treated with drugs</a:t>
            </a:r>
          </a:p>
          <a:p>
            <a:r>
              <a:rPr lang="en-US" dirty="0"/>
              <a:t>The most common drugs are SSRIs (Selective Serotonin Reuptake Inhibitors)</a:t>
            </a:r>
          </a:p>
          <a:p>
            <a:r>
              <a:rPr lang="en-US" dirty="0"/>
              <a:t>Originally approved for severe depression they are now being prescribed for</a:t>
            </a:r>
          </a:p>
          <a:p>
            <a:pPr lvl="1"/>
            <a:r>
              <a:rPr lang="en-US" dirty="0"/>
              <a:t>Mild to moderate depression</a:t>
            </a:r>
          </a:p>
          <a:p>
            <a:pPr lvl="1"/>
            <a:r>
              <a:rPr lang="en-US" dirty="0"/>
              <a:t>Anxiety</a:t>
            </a:r>
          </a:p>
          <a:p>
            <a:pPr lvl="1"/>
            <a:r>
              <a:rPr lang="en-US" dirty="0"/>
              <a:t>Sleep disturbances</a:t>
            </a:r>
          </a:p>
          <a:p>
            <a:pPr lvl="1"/>
            <a:r>
              <a:rPr lang="en-US" dirty="0"/>
              <a:t>Neuropathic pain</a:t>
            </a:r>
          </a:p>
        </p:txBody>
      </p:sp>
      <p:pic>
        <p:nvPicPr>
          <p:cNvPr id="6" name="Content Placeholder 5" descr="A picture containing phone, food, holding&#10;&#10;Description automatically generated">
            <a:extLst>
              <a:ext uri="{FF2B5EF4-FFF2-40B4-BE49-F238E27FC236}">
                <a16:creationId xmlns:a16="http://schemas.microsoft.com/office/drawing/2014/main" id="{4A7650B8-AE68-8C4B-8D9C-36CE135B19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51214"/>
            <a:ext cx="7916099" cy="5275489"/>
          </a:xfrm>
        </p:spPr>
      </p:pic>
    </p:spTree>
    <p:extLst>
      <p:ext uri="{BB962C8B-B14F-4D97-AF65-F5344CB8AC3E}">
        <p14:creationId xmlns:p14="http://schemas.microsoft.com/office/powerpoint/2010/main" val="224707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Serotonin Drugs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SSRIs—Selective Serotonin Reuptake Inhibitors (inhibit serotonin reuptake, may also increase GABA responses)</a:t>
            </a:r>
          </a:p>
          <a:p>
            <a:pPr lvl="1"/>
            <a:r>
              <a:rPr lang="en-US" dirty="0"/>
              <a:t>Fluoxetine (Prozac), Paroxetine (Paxil, </a:t>
            </a:r>
            <a:r>
              <a:rPr lang="en-US" dirty="0" err="1"/>
              <a:t>Seroxat</a:t>
            </a:r>
            <a:r>
              <a:rPr lang="en-US" dirty="0"/>
              <a:t>), Sertraline (Zoloft, </a:t>
            </a:r>
            <a:r>
              <a:rPr lang="en-US" dirty="0" err="1"/>
              <a:t>Lustral</a:t>
            </a:r>
            <a:r>
              <a:rPr lang="en-US" dirty="0"/>
              <a:t>), Citalopram (</a:t>
            </a:r>
            <a:r>
              <a:rPr lang="en-US" dirty="0" err="1"/>
              <a:t>Celexa</a:t>
            </a:r>
            <a:r>
              <a:rPr lang="en-US" dirty="0"/>
              <a:t>), </a:t>
            </a:r>
            <a:r>
              <a:rPr lang="en-US" dirty="0" err="1"/>
              <a:t>Excitalopram</a:t>
            </a:r>
            <a:r>
              <a:rPr lang="en-US" dirty="0"/>
              <a:t> (Lexapro, </a:t>
            </a:r>
            <a:r>
              <a:rPr lang="en-US" dirty="0" err="1"/>
              <a:t>Cipralex</a:t>
            </a:r>
            <a:r>
              <a:rPr lang="en-US" dirty="0"/>
              <a:t>), Fluvoxamine (</a:t>
            </a:r>
            <a:r>
              <a:rPr lang="en-US" dirty="0" err="1"/>
              <a:t>Luvox</a:t>
            </a:r>
            <a:r>
              <a:rPr lang="en-US" dirty="0"/>
              <a:t>)</a:t>
            </a:r>
            <a:r>
              <a:rPr lang="x-none" dirty="0"/>
              <a:t> </a:t>
            </a:r>
            <a:endParaRPr lang="en-US" dirty="0"/>
          </a:p>
          <a:p>
            <a:r>
              <a:rPr lang="en-US" dirty="0"/>
              <a:t>SMS—Serotonin Modulators and Stimulators</a:t>
            </a:r>
          </a:p>
          <a:p>
            <a:pPr lvl="1"/>
            <a:r>
              <a:rPr lang="en-US" dirty="0" err="1"/>
              <a:t>Vilazodone</a:t>
            </a:r>
            <a:r>
              <a:rPr lang="en-US" dirty="0"/>
              <a:t> (</a:t>
            </a:r>
            <a:r>
              <a:rPr lang="en-US" dirty="0" err="1"/>
              <a:t>Viibryd</a:t>
            </a:r>
            <a:r>
              <a:rPr lang="en-US" dirty="0"/>
              <a:t>), </a:t>
            </a:r>
            <a:r>
              <a:rPr lang="en-US" dirty="0" err="1"/>
              <a:t>Vortioxetine</a:t>
            </a:r>
            <a:r>
              <a:rPr lang="en-US" dirty="0"/>
              <a:t> (</a:t>
            </a:r>
            <a:r>
              <a:rPr lang="en-US" dirty="0" err="1"/>
              <a:t>Brintellix</a:t>
            </a:r>
            <a:r>
              <a:rPr lang="en-US" dirty="0"/>
              <a:t>)</a:t>
            </a:r>
            <a:r>
              <a:rPr lang="x-none" dirty="0"/>
              <a:t> </a:t>
            </a:r>
            <a:endParaRPr lang="en-US" dirty="0"/>
          </a:p>
          <a:p>
            <a:r>
              <a:rPr lang="en-US" dirty="0"/>
              <a:t>SARIs—Serotonin Antagonists and Reuptake Inhibitors (block serotonin receptors)</a:t>
            </a:r>
          </a:p>
          <a:p>
            <a:pPr lvl="1"/>
            <a:r>
              <a:rPr lang="en-US" dirty="0" err="1"/>
              <a:t>Etoperidone</a:t>
            </a:r>
            <a:r>
              <a:rPr lang="en-US" dirty="0"/>
              <a:t> (</a:t>
            </a:r>
            <a:r>
              <a:rPr lang="en-US" dirty="0" err="1"/>
              <a:t>Axiomin</a:t>
            </a:r>
            <a:r>
              <a:rPr lang="en-US" dirty="0"/>
              <a:t>, </a:t>
            </a:r>
            <a:r>
              <a:rPr lang="en-US" dirty="0" err="1"/>
              <a:t>Etonin</a:t>
            </a:r>
            <a:r>
              <a:rPr lang="en-US" dirty="0"/>
              <a:t>) and </a:t>
            </a:r>
            <a:r>
              <a:rPr lang="en-US" dirty="0" err="1"/>
              <a:t>Trazodone</a:t>
            </a:r>
            <a:r>
              <a:rPr lang="en-US" dirty="0"/>
              <a:t> (</a:t>
            </a:r>
            <a:r>
              <a:rPr lang="en-US" dirty="0" err="1"/>
              <a:t>Desyrel</a:t>
            </a:r>
            <a:r>
              <a:rPr lang="en-US" dirty="0"/>
              <a:t>)</a:t>
            </a:r>
            <a:r>
              <a:rPr lang="x-none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396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7724-F803-9F43-8B35-E34E6C83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694" y="274638"/>
            <a:ext cx="7753934" cy="868362"/>
          </a:xfrm>
        </p:spPr>
        <p:txBody>
          <a:bodyPr/>
          <a:lstStyle/>
          <a:p>
            <a:r>
              <a:rPr lang="en-US" dirty="0"/>
              <a:t>SSRI Side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40208-D32D-6547-90DC-245E1F2D6E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372" y="274639"/>
            <a:ext cx="3733800" cy="6369502"/>
          </a:xfrm>
        </p:spPr>
        <p:txBody>
          <a:bodyPr>
            <a:normAutofit fontScale="92500"/>
          </a:bodyPr>
          <a:lstStyle/>
          <a:p>
            <a:r>
              <a:rPr lang="en-US" dirty="0"/>
              <a:t>A 2009 study of 700 patients taking SSRIs found the following side effects: </a:t>
            </a:r>
          </a:p>
          <a:p>
            <a:r>
              <a:rPr lang="en-US" dirty="0"/>
              <a:t>56% experienced decreased sexual functioning</a:t>
            </a:r>
          </a:p>
          <a:p>
            <a:pPr lvl="1"/>
            <a:r>
              <a:rPr lang="en-US" dirty="0"/>
              <a:t>drowsiness (53%)</a:t>
            </a:r>
          </a:p>
          <a:p>
            <a:pPr lvl="1"/>
            <a:r>
              <a:rPr lang="en-US" dirty="0"/>
              <a:t>gained weight (49%)</a:t>
            </a:r>
          </a:p>
          <a:p>
            <a:pPr lvl="1"/>
            <a:r>
              <a:rPr lang="en-US" dirty="0"/>
              <a:t>dry mouth (19%)</a:t>
            </a:r>
          </a:p>
          <a:p>
            <a:pPr lvl="1"/>
            <a:r>
              <a:rPr lang="en-US" dirty="0"/>
              <a:t>insomnia (16%)</a:t>
            </a:r>
          </a:p>
          <a:p>
            <a:pPr lvl="1"/>
            <a:r>
              <a:rPr lang="en-US" dirty="0"/>
              <a:t>fatigue (14%)</a:t>
            </a:r>
          </a:p>
          <a:p>
            <a:pPr lvl="1"/>
            <a:r>
              <a:rPr lang="en-US" dirty="0"/>
              <a:t>nausea (14%)</a:t>
            </a:r>
          </a:p>
          <a:p>
            <a:pPr lvl="1"/>
            <a:r>
              <a:rPr lang="en-US" dirty="0"/>
              <a:t>light-headedness (13%) </a:t>
            </a:r>
          </a:p>
          <a:p>
            <a:pPr lvl="1"/>
            <a:r>
              <a:rPr lang="en-US" dirty="0"/>
              <a:t>tremor (12%)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B5BFEB-3A06-5C47-8162-81A200394F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87694" y="1417638"/>
            <a:ext cx="7753935" cy="51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67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AE0BC-2680-FE43-BB42-03DD3E90A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43" y="274638"/>
            <a:ext cx="6809014" cy="1143000"/>
          </a:xfrm>
        </p:spPr>
        <p:txBody>
          <a:bodyPr/>
          <a:lstStyle/>
          <a:p>
            <a:r>
              <a:rPr lang="en-US" dirty="0"/>
              <a:t>Black Box Warnings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AB73F-C3C5-E241-B565-A7FB8117A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128" y="274639"/>
            <a:ext cx="4443187" cy="636950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FDA itself issued a black box warning in 2004</a:t>
            </a:r>
          </a:p>
          <a:p>
            <a:pPr lvl="1"/>
            <a:r>
              <a:rPr lang="en-US" dirty="0"/>
              <a:t>SSRIs were associated with suicidal thoughts and behaviors</a:t>
            </a:r>
          </a:p>
          <a:p>
            <a:r>
              <a:rPr lang="en-US" dirty="0"/>
              <a:t>The warning was updated in 2007 </a:t>
            </a:r>
          </a:p>
          <a:p>
            <a:pPr lvl="1"/>
            <a:r>
              <a:rPr lang="en-US" dirty="0"/>
              <a:t>Highest risk is for young adults between the ages of 18 and 24 as well as children under 18</a:t>
            </a:r>
          </a:p>
          <a:p>
            <a:r>
              <a:rPr lang="en-US" dirty="0"/>
              <a:t>Suicide rates have gone up 30% in the past two decades </a:t>
            </a:r>
          </a:p>
          <a:p>
            <a:r>
              <a:rPr lang="en-US" dirty="0"/>
              <a:t>Suicide is now the 10th leading cause of death in the United States and the 2nd leading cause of death among young people age 15-29 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C5F3D1-46DF-EA44-83E4-F628E9B172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43" y="1632858"/>
            <a:ext cx="7049900" cy="47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56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A44EE-CE8C-274E-89B8-866881024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638"/>
            <a:ext cx="7048500" cy="835705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Potential SSRI Side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1CC2E-81F8-0540-8110-78A839AF5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306287"/>
            <a:ext cx="6819900" cy="53378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Mania and psychosis</a:t>
            </a:r>
          </a:p>
          <a:p>
            <a:r>
              <a:rPr lang="en-US" dirty="0"/>
              <a:t>Increased agitation and </a:t>
            </a:r>
            <a:r>
              <a:rPr lang="en-US" dirty="0" err="1"/>
              <a:t>rest;essness</a:t>
            </a:r>
            <a:r>
              <a:rPr lang="en-US" dirty="0"/>
              <a:t> </a:t>
            </a:r>
          </a:p>
          <a:p>
            <a:r>
              <a:rPr lang="en-US" dirty="0"/>
              <a:t>Increased aggression and violent behavior </a:t>
            </a:r>
          </a:p>
          <a:p>
            <a:r>
              <a:rPr lang="en-US" dirty="0"/>
              <a:t>People on SSRIs are more likely to fight with spouses, bosses and even police, causing problems with work, marriage and other conflicts</a:t>
            </a:r>
          </a:p>
          <a:p>
            <a:r>
              <a:rPr lang="en-US" dirty="0"/>
              <a:t>SSRIs may dull feelings of empathy and concern for others</a:t>
            </a:r>
          </a:p>
          <a:p>
            <a:r>
              <a:rPr lang="en-US" dirty="0"/>
              <a:t>There may also be increases in alcohol and substance abuse</a:t>
            </a:r>
          </a:p>
          <a:p>
            <a:pPr marL="0" indent="0" algn="r">
              <a:buNone/>
            </a:pPr>
            <a:r>
              <a:rPr lang="en-US" sz="2200" dirty="0">
                <a:solidFill>
                  <a:srgbClr val="C00000"/>
                </a:solidFill>
              </a:rPr>
              <a:t>http://</a:t>
            </a:r>
            <a:r>
              <a:rPr lang="en-US" sz="2200" dirty="0" err="1">
                <a:solidFill>
                  <a:srgbClr val="C00000"/>
                </a:solidFill>
              </a:rPr>
              <a:t>www.drugawareness.org</a:t>
            </a:r>
            <a:r>
              <a:rPr lang="en-US" sz="2200" dirty="0">
                <a:solidFill>
                  <a:srgbClr val="C00000"/>
                </a:solidFill>
              </a:rPr>
              <a:t>/</a:t>
            </a:r>
            <a:r>
              <a:rPr lang="en-US" sz="2200" dirty="0" err="1">
                <a:solidFill>
                  <a:srgbClr val="C00000"/>
                </a:solidFill>
              </a:rPr>
              <a:t>ssri</a:t>
            </a:r>
            <a:r>
              <a:rPr lang="en-US" sz="2200" dirty="0">
                <a:solidFill>
                  <a:srgbClr val="C00000"/>
                </a:solidFill>
              </a:rPr>
              <a:t>-facts/</a:t>
            </a:r>
            <a:r>
              <a:rPr lang="en-US" sz="2200" dirty="0" err="1">
                <a:solidFill>
                  <a:srgbClr val="C00000"/>
                </a:solidFill>
              </a:rPr>
              <a:t>ssri</a:t>
            </a:r>
            <a:r>
              <a:rPr lang="en-US" sz="2200" dirty="0">
                <a:solidFill>
                  <a:srgbClr val="C00000"/>
                </a:solidFill>
              </a:rPr>
              <a:t>-meds/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FE04DE7-0675-5246-A66E-0CBFF57CC6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115" y="0"/>
            <a:ext cx="4582886" cy="687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28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0190DE-1A0F-CC46-9265-A28423622453}">
  <we:reference id="wa104374274" version="1.0.0.0" store="en-US" storeType="OMEX"/>
  <we:alternateReferences>
    <we:reference id="WA104374274" version="1.0.0.0" store="WA104374274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2409</Words>
  <Application>Microsoft Macintosh PowerPoint</Application>
  <PresentationFormat>Widescreen</PresentationFormat>
  <Paragraphs>313</Paragraphs>
  <Slides>48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Arial Black</vt:lpstr>
      <vt:lpstr>Arial Rounded MT Bold</vt:lpstr>
      <vt:lpstr>Calibri</vt:lpstr>
      <vt:lpstr>Cambria</vt:lpstr>
      <vt:lpstr>Wingdings</vt:lpstr>
      <vt:lpstr>Office Theme</vt:lpstr>
      <vt:lpstr>The Sunshine     Sharing Hour</vt:lpstr>
      <vt:lpstr>Shining a Light on the Darkness of Depression</vt:lpstr>
      <vt:lpstr>Depression Stats</vt:lpstr>
      <vt:lpstr>Occasional Depression is Normal</vt:lpstr>
      <vt:lpstr>The Drug Problem</vt:lpstr>
      <vt:lpstr>Serotonin Drugs</vt:lpstr>
      <vt:lpstr>SSRI Side Effects</vt:lpstr>
      <vt:lpstr>Black Box Warnings</vt:lpstr>
      <vt:lpstr>Other Potential SSRI Side Effects</vt:lpstr>
      <vt:lpstr>Understanding Serotonin</vt:lpstr>
      <vt:lpstr>Serotonin Producing Neurons</vt:lpstr>
      <vt:lpstr>Serotonin and LSD </vt:lpstr>
      <vt:lpstr>Serotonin and Status</vt:lpstr>
      <vt:lpstr>SSRIs and Mass Shootings</vt:lpstr>
      <vt:lpstr>The SSRI Link</vt:lpstr>
      <vt:lpstr>Violent Mice</vt:lpstr>
      <vt:lpstr>Practical Insights on Serotonin and Depression</vt:lpstr>
      <vt:lpstr>Attitude and Serotonin</vt:lpstr>
      <vt:lpstr>Weaning Off Antidepressants</vt:lpstr>
      <vt:lpstr>Fighting Depression Naturally</vt:lpstr>
      <vt:lpstr>Depression is Primarily Psychological, Not Chemical</vt:lpstr>
      <vt:lpstr>The Five Stages of Grieving</vt:lpstr>
      <vt:lpstr>Self-Care is Important</vt:lpstr>
      <vt:lpstr>Try Some Basic Supplements</vt:lpstr>
      <vt:lpstr>Addressing Specific Issues in Depression</vt:lpstr>
      <vt:lpstr>Inflammation</vt:lpstr>
      <vt:lpstr>Remedies for Grief and Sadness</vt:lpstr>
      <vt:lpstr>Stress and Burnout</vt:lpstr>
      <vt:lpstr>Stress-Related Depression</vt:lpstr>
      <vt:lpstr>Disturbed Methylation</vt:lpstr>
      <vt:lpstr>Sam-e</vt:lpstr>
      <vt:lpstr>Toxicity and Depression</vt:lpstr>
      <vt:lpstr>Age Related Depression</vt:lpstr>
      <vt:lpstr>Female Hormones</vt:lpstr>
      <vt:lpstr>Male Hormones</vt:lpstr>
      <vt:lpstr>Low Thyroid</vt:lpstr>
      <vt:lpstr>Working with Depression</vt:lpstr>
      <vt:lpstr>Herbal Remedies</vt:lpstr>
      <vt:lpstr>St. John’s Wort</vt:lpstr>
      <vt:lpstr>Black Cohosh</vt:lpstr>
      <vt:lpstr>Damiana</vt:lpstr>
      <vt:lpstr>Rose</vt:lpstr>
      <vt:lpstr>Lemon Balm</vt:lpstr>
      <vt:lpstr>Mimosa</vt:lpstr>
      <vt:lpstr>Borage</vt:lpstr>
      <vt:lpstr>Kava Kava</vt:lpstr>
      <vt:lpstr>Upcoming Education</vt:lpstr>
      <vt:lpstr>Comments, Questions and Answers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Sunshine     Sharing Hour</dc:title>
  <dc:subject/>
  <dc:creator>Steven Horne</dc:creator>
  <cp:keywords/>
  <dc:description/>
  <cp:lastModifiedBy>Steven Horne</cp:lastModifiedBy>
  <cp:revision>15</cp:revision>
  <dcterms:created xsi:type="dcterms:W3CDTF">2019-12-12T21:05:09Z</dcterms:created>
  <dcterms:modified xsi:type="dcterms:W3CDTF">2019-12-12T22:46:51Z</dcterms:modified>
  <cp:category/>
</cp:coreProperties>
</file>