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199" r:id="rId3"/>
    <p:sldId id="1981" r:id="rId4"/>
    <p:sldId id="1988" r:id="rId5"/>
    <p:sldId id="1986" r:id="rId6"/>
    <p:sldId id="1997" r:id="rId7"/>
    <p:sldId id="2004" r:id="rId8"/>
    <p:sldId id="1990" r:id="rId9"/>
    <p:sldId id="1991" r:id="rId10"/>
    <p:sldId id="1965" r:id="rId11"/>
    <p:sldId id="2005" r:id="rId12"/>
    <p:sldId id="1996" r:id="rId13"/>
    <p:sldId id="2006" r:id="rId14"/>
    <p:sldId id="2010" r:id="rId15"/>
    <p:sldId id="2271" r:id="rId16"/>
    <p:sldId id="1995" r:id="rId17"/>
    <p:sldId id="2263" r:id="rId18"/>
    <p:sldId id="2268" r:id="rId19"/>
    <p:sldId id="2262" r:id="rId20"/>
    <p:sldId id="2264" r:id="rId21"/>
    <p:sldId id="324" r:id="rId22"/>
    <p:sldId id="1954" r:id="rId23"/>
    <p:sldId id="444" r:id="rId24"/>
    <p:sldId id="445" r:id="rId25"/>
    <p:sldId id="2265" r:id="rId26"/>
    <p:sldId id="2222" r:id="rId27"/>
    <p:sldId id="2266" r:id="rId28"/>
    <p:sldId id="2001" r:id="rId29"/>
    <p:sldId id="393" r:id="rId30"/>
    <p:sldId id="465" r:id="rId31"/>
    <p:sldId id="2269" r:id="rId32"/>
    <p:sldId id="2276" r:id="rId33"/>
    <p:sldId id="2273" r:id="rId34"/>
    <p:sldId id="2270" r:id="rId35"/>
    <p:sldId id="2275" r:id="rId36"/>
    <p:sldId id="2267" r:id="rId37"/>
    <p:sldId id="2272" r:id="rId38"/>
    <p:sldId id="2274" r:id="rId39"/>
    <p:sldId id="1631" r:id="rId40"/>
    <p:sldId id="54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67E27"/>
    <a:srgbClr val="66291C"/>
    <a:srgbClr val="CCCADF"/>
    <a:srgbClr val="9AB4B5"/>
    <a:srgbClr val="D9AD98"/>
    <a:srgbClr val="2E6307"/>
    <a:srgbClr val="D5BCAE"/>
    <a:srgbClr val="BE8974"/>
    <a:srgbClr val="F6E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03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200" y="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47788A-EC3B-4150-9315-7B7ED85773E5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17A2F1C-C245-4789-A9BA-D85A6AAF3E54}">
      <dgm:prSet custT="1"/>
      <dgm:spPr/>
      <dgm:t>
        <a:bodyPr/>
        <a:lstStyle/>
        <a:p>
          <a:r>
            <a:rPr lang="en-US" sz="2800" dirty="0"/>
            <a:t>Step One</a:t>
          </a:r>
        </a:p>
      </dgm:t>
    </dgm:pt>
    <dgm:pt modelId="{B5A17050-C743-4E55-84DF-D24F00158773}" type="parTrans" cxnId="{21173493-1C42-4FB0-A2B1-126DA3E687E0}">
      <dgm:prSet/>
      <dgm:spPr/>
      <dgm:t>
        <a:bodyPr/>
        <a:lstStyle/>
        <a:p>
          <a:endParaRPr lang="en-US"/>
        </a:p>
      </dgm:t>
    </dgm:pt>
    <dgm:pt modelId="{B099FE8E-8F50-46CC-BE6C-E90F462F52D7}" type="sibTrans" cxnId="{21173493-1C42-4FB0-A2B1-126DA3E687E0}">
      <dgm:prSet/>
      <dgm:spPr/>
      <dgm:t>
        <a:bodyPr/>
        <a:lstStyle/>
        <a:p>
          <a:endParaRPr lang="en-US"/>
        </a:p>
      </dgm:t>
    </dgm:pt>
    <dgm:pt modelId="{AD63357F-1CFE-41BB-BEF9-03EFD82A0E8D}">
      <dgm:prSet custT="1"/>
      <dgm:spPr/>
      <dgm:t>
        <a:bodyPr/>
        <a:lstStyle/>
        <a:p>
          <a:r>
            <a:rPr lang="en-US" sz="2400" b="1" dirty="0"/>
            <a:t>Calm thyroid function with bugleweed and lemon balm</a:t>
          </a:r>
        </a:p>
      </dgm:t>
    </dgm:pt>
    <dgm:pt modelId="{4CF50300-DC8A-43D1-AA51-8E4DA9818C96}" type="parTrans" cxnId="{7B115949-9768-473E-AAB8-1592ECB025AB}">
      <dgm:prSet/>
      <dgm:spPr/>
      <dgm:t>
        <a:bodyPr/>
        <a:lstStyle/>
        <a:p>
          <a:endParaRPr lang="en-US"/>
        </a:p>
      </dgm:t>
    </dgm:pt>
    <dgm:pt modelId="{732D11D7-05FD-4448-9E07-3333D3AB8ABC}" type="sibTrans" cxnId="{7B115949-9768-473E-AAB8-1592ECB025AB}">
      <dgm:prSet/>
      <dgm:spPr/>
      <dgm:t>
        <a:bodyPr/>
        <a:lstStyle/>
        <a:p>
          <a:endParaRPr lang="en-US"/>
        </a:p>
      </dgm:t>
    </dgm:pt>
    <dgm:pt modelId="{A3E49F12-A3B2-49B2-AA8E-0206EB23F0A3}">
      <dgm:prSet custT="1"/>
      <dgm:spPr/>
      <dgm:t>
        <a:bodyPr/>
        <a:lstStyle/>
        <a:p>
          <a:r>
            <a:rPr lang="en-US" sz="2800" dirty="0"/>
            <a:t>Step Two</a:t>
          </a:r>
        </a:p>
      </dgm:t>
    </dgm:pt>
    <dgm:pt modelId="{F82091FA-FA5E-4ECE-BD7A-3AE8CF14E603}" type="parTrans" cxnId="{CC32225E-C5EE-406D-83B4-AC8760CF8206}">
      <dgm:prSet/>
      <dgm:spPr/>
      <dgm:t>
        <a:bodyPr/>
        <a:lstStyle/>
        <a:p>
          <a:endParaRPr lang="en-US"/>
        </a:p>
      </dgm:t>
    </dgm:pt>
    <dgm:pt modelId="{EE995CB9-035F-42C4-B5A1-62A317F79D8C}" type="sibTrans" cxnId="{CC32225E-C5EE-406D-83B4-AC8760CF8206}">
      <dgm:prSet/>
      <dgm:spPr/>
      <dgm:t>
        <a:bodyPr/>
        <a:lstStyle/>
        <a:p>
          <a:endParaRPr lang="en-US"/>
        </a:p>
      </dgm:t>
    </dgm:pt>
    <dgm:pt modelId="{85620245-6CA2-4FA8-AA61-DC817A38882A}">
      <dgm:prSet custT="1"/>
      <dgm:spPr/>
      <dgm:t>
        <a:bodyPr/>
        <a:lstStyle/>
        <a:p>
          <a:r>
            <a:rPr lang="en-US" sz="2400" b="1" dirty="0"/>
            <a:t>Keep heart rate and blood pressure down with motherwort, lobelia and/or mistletoe</a:t>
          </a:r>
        </a:p>
      </dgm:t>
    </dgm:pt>
    <dgm:pt modelId="{22F65B1C-6BFC-4012-AA6B-524AE4FB0F87}" type="parTrans" cxnId="{2FDF5E26-2210-43B6-8713-7E3AC9AB7573}">
      <dgm:prSet/>
      <dgm:spPr/>
      <dgm:t>
        <a:bodyPr/>
        <a:lstStyle/>
        <a:p>
          <a:endParaRPr lang="en-US"/>
        </a:p>
      </dgm:t>
    </dgm:pt>
    <dgm:pt modelId="{0020A1E3-A75C-46C2-84AB-C3D3A495934A}" type="sibTrans" cxnId="{2FDF5E26-2210-43B6-8713-7E3AC9AB7573}">
      <dgm:prSet/>
      <dgm:spPr/>
      <dgm:t>
        <a:bodyPr/>
        <a:lstStyle/>
        <a:p>
          <a:endParaRPr lang="en-US"/>
        </a:p>
      </dgm:t>
    </dgm:pt>
    <dgm:pt modelId="{294E21F9-0EBC-48D2-9D5B-91664B0E9321}">
      <dgm:prSet custT="1"/>
      <dgm:spPr/>
      <dgm:t>
        <a:bodyPr/>
        <a:lstStyle/>
        <a:p>
          <a:r>
            <a:rPr lang="en-US" sz="2800" dirty="0"/>
            <a:t>Step Three</a:t>
          </a:r>
        </a:p>
      </dgm:t>
    </dgm:pt>
    <dgm:pt modelId="{AA897B80-AF59-4D5F-897F-98B641010505}" type="parTrans" cxnId="{896A8111-B234-4754-AB13-0575686A21BC}">
      <dgm:prSet/>
      <dgm:spPr/>
      <dgm:t>
        <a:bodyPr/>
        <a:lstStyle/>
        <a:p>
          <a:endParaRPr lang="en-US"/>
        </a:p>
      </dgm:t>
    </dgm:pt>
    <dgm:pt modelId="{FD69C8D6-4496-4B6C-88A4-D71D0B4DFB44}" type="sibTrans" cxnId="{896A8111-B234-4754-AB13-0575686A21BC}">
      <dgm:prSet/>
      <dgm:spPr/>
      <dgm:t>
        <a:bodyPr/>
        <a:lstStyle/>
        <a:p>
          <a:endParaRPr lang="en-US"/>
        </a:p>
      </dgm:t>
    </dgm:pt>
    <dgm:pt modelId="{67A6F108-F7C2-4243-B582-985A0027800F}">
      <dgm:prSet custT="1"/>
      <dgm:spPr/>
      <dgm:t>
        <a:bodyPr/>
        <a:lstStyle/>
        <a:p>
          <a:r>
            <a:rPr lang="en-US" sz="2400" b="1" dirty="0"/>
            <a:t>Avoid stimulants of all kinds and reduce stress load</a:t>
          </a:r>
        </a:p>
      </dgm:t>
    </dgm:pt>
    <dgm:pt modelId="{C8CA2777-116D-4A91-96DC-443E0A860592}" type="parTrans" cxnId="{77766E74-B48B-4B1C-8E85-AAB94E1A1BC0}">
      <dgm:prSet/>
      <dgm:spPr/>
      <dgm:t>
        <a:bodyPr/>
        <a:lstStyle/>
        <a:p>
          <a:endParaRPr lang="en-US"/>
        </a:p>
      </dgm:t>
    </dgm:pt>
    <dgm:pt modelId="{FCDAD423-78D8-4094-9A16-CE310F885039}" type="sibTrans" cxnId="{77766E74-B48B-4B1C-8E85-AAB94E1A1BC0}">
      <dgm:prSet/>
      <dgm:spPr/>
      <dgm:t>
        <a:bodyPr/>
        <a:lstStyle/>
        <a:p>
          <a:endParaRPr lang="en-US"/>
        </a:p>
      </dgm:t>
    </dgm:pt>
    <dgm:pt modelId="{514B13C8-4939-4EF9-AD32-3AD80636D73C}">
      <dgm:prSet custT="1"/>
      <dgm:spPr/>
      <dgm:t>
        <a:bodyPr/>
        <a:lstStyle/>
        <a:p>
          <a:r>
            <a:rPr lang="en-US" sz="2800" dirty="0"/>
            <a:t>Step Four</a:t>
          </a:r>
        </a:p>
      </dgm:t>
    </dgm:pt>
    <dgm:pt modelId="{DD7293D9-4E7C-41E7-895B-7D0C22CB134B}" type="parTrans" cxnId="{8152EB4E-A6B1-4980-B58C-52C857E2D2D0}">
      <dgm:prSet/>
      <dgm:spPr/>
      <dgm:t>
        <a:bodyPr/>
        <a:lstStyle/>
        <a:p>
          <a:endParaRPr lang="en-US"/>
        </a:p>
      </dgm:t>
    </dgm:pt>
    <dgm:pt modelId="{A50953B0-BBBA-45B4-8361-9CA61EAC9D4F}" type="sibTrans" cxnId="{8152EB4E-A6B1-4980-B58C-52C857E2D2D0}">
      <dgm:prSet/>
      <dgm:spPr/>
      <dgm:t>
        <a:bodyPr/>
        <a:lstStyle/>
        <a:p>
          <a:endParaRPr lang="en-US"/>
        </a:p>
      </dgm:t>
    </dgm:pt>
    <dgm:pt modelId="{B8885372-8B95-4421-91D7-31AAB94AD324}">
      <dgm:prSet custT="1"/>
      <dgm:spPr/>
      <dgm:t>
        <a:bodyPr/>
        <a:lstStyle/>
        <a:p>
          <a:r>
            <a:rPr lang="en-US" sz="2400" b="1" dirty="0"/>
            <a:t>Eliminate gluten and work on healing the gut</a:t>
          </a:r>
        </a:p>
      </dgm:t>
    </dgm:pt>
    <dgm:pt modelId="{0C2BB4A8-81B1-4155-B9CC-D72C4E20BE51}" type="parTrans" cxnId="{FA160DD1-E930-4E31-883C-E79921922937}">
      <dgm:prSet/>
      <dgm:spPr/>
      <dgm:t>
        <a:bodyPr/>
        <a:lstStyle/>
        <a:p>
          <a:endParaRPr lang="en-US"/>
        </a:p>
      </dgm:t>
    </dgm:pt>
    <dgm:pt modelId="{63E8E327-639F-4F70-BB5B-7DE055432B58}" type="sibTrans" cxnId="{FA160DD1-E930-4E31-883C-E79921922937}">
      <dgm:prSet/>
      <dgm:spPr/>
      <dgm:t>
        <a:bodyPr/>
        <a:lstStyle/>
        <a:p>
          <a:endParaRPr lang="en-US"/>
        </a:p>
      </dgm:t>
    </dgm:pt>
    <dgm:pt modelId="{3A00C772-EA87-41CE-A83A-77860114968B}">
      <dgm:prSet custT="1"/>
      <dgm:spPr/>
      <dgm:t>
        <a:bodyPr/>
        <a:lstStyle/>
        <a:p>
          <a:r>
            <a:rPr lang="en-US" sz="2800" dirty="0"/>
            <a:t>Step Five</a:t>
          </a:r>
        </a:p>
      </dgm:t>
    </dgm:pt>
    <dgm:pt modelId="{B6419F67-C357-443C-B25D-C81E3C10F268}" type="parTrans" cxnId="{5675984B-C059-45DB-822E-C7256ECD24CF}">
      <dgm:prSet/>
      <dgm:spPr/>
      <dgm:t>
        <a:bodyPr/>
        <a:lstStyle/>
        <a:p>
          <a:endParaRPr lang="en-US"/>
        </a:p>
      </dgm:t>
    </dgm:pt>
    <dgm:pt modelId="{1EA95113-4559-4941-BE99-8355DD125A6B}" type="sibTrans" cxnId="{5675984B-C059-45DB-822E-C7256ECD24CF}">
      <dgm:prSet/>
      <dgm:spPr/>
      <dgm:t>
        <a:bodyPr/>
        <a:lstStyle/>
        <a:p>
          <a:endParaRPr lang="en-US"/>
        </a:p>
      </dgm:t>
    </dgm:pt>
    <dgm:pt modelId="{C225DB32-44CF-4061-A784-C68A364F7E61}">
      <dgm:prSet custT="1"/>
      <dgm:spPr/>
      <dgm:t>
        <a:bodyPr/>
        <a:lstStyle/>
        <a:p>
          <a:r>
            <a:rPr lang="en-US" sz="2400" b="1" dirty="0"/>
            <a:t>Take supplements to reduce stress and support adrenal function</a:t>
          </a:r>
        </a:p>
      </dgm:t>
    </dgm:pt>
    <dgm:pt modelId="{9142E78C-A409-4E63-84A4-ADFE9024C481}" type="parTrans" cxnId="{D80F0250-5122-480E-BC94-FECFC8FD6CD0}">
      <dgm:prSet/>
      <dgm:spPr/>
      <dgm:t>
        <a:bodyPr/>
        <a:lstStyle/>
        <a:p>
          <a:endParaRPr lang="en-US"/>
        </a:p>
      </dgm:t>
    </dgm:pt>
    <dgm:pt modelId="{3E7FF8E2-6277-4DD4-B9C2-3C2FC74C40BB}" type="sibTrans" cxnId="{D80F0250-5122-480E-BC94-FECFC8FD6CD0}">
      <dgm:prSet/>
      <dgm:spPr/>
      <dgm:t>
        <a:bodyPr/>
        <a:lstStyle/>
        <a:p>
          <a:endParaRPr lang="en-US"/>
        </a:p>
      </dgm:t>
    </dgm:pt>
    <dgm:pt modelId="{AB3F4437-5ED1-1445-B87F-3DD85CBF984C}" type="pres">
      <dgm:prSet presAssocID="{6347788A-EC3B-4150-9315-7B7ED85773E5}" presName="Name0" presStyleCnt="0">
        <dgm:presLayoutVars>
          <dgm:dir/>
          <dgm:animLvl val="lvl"/>
          <dgm:resizeHandles val="exact"/>
        </dgm:presLayoutVars>
      </dgm:prSet>
      <dgm:spPr/>
    </dgm:pt>
    <dgm:pt modelId="{90CCCAF6-3923-484A-A702-4598984B5B6E}" type="pres">
      <dgm:prSet presAssocID="{3A00C772-EA87-41CE-A83A-77860114968B}" presName="boxAndChildren" presStyleCnt="0"/>
      <dgm:spPr/>
    </dgm:pt>
    <dgm:pt modelId="{139EDF60-69C4-3D48-8D25-0308BAFC2373}" type="pres">
      <dgm:prSet presAssocID="{3A00C772-EA87-41CE-A83A-77860114968B}" presName="parentTextBox" presStyleLbl="alignNode1" presStyleIdx="0" presStyleCnt="5"/>
      <dgm:spPr/>
    </dgm:pt>
    <dgm:pt modelId="{73B57FEF-D3F3-AF4E-9565-2251C114B5BA}" type="pres">
      <dgm:prSet presAssocID="{3A00C772-EA87-41CE-A83A-77860114968B}" presName="descendantBox" presStyleLbl="bgAccFollowNode1" presStyleIdx="0" presStyleCnt="5"/>
      <dgm:spPr/>
    </dgm:pt>
    <dgm:pt modelId="{7B4D41C5-2057-304F-9031-9E344CA9AFF9}" type="pres">
      <dgm:prSet presAssocID="{A50953B0-BBBA-45B4-8361-9CA61EAC9D4F}" presName="sp" presStyleCnt="0"/>
      <dgm:spPr/>
    </dgm:pt>
    <dgm:pt modelId="{1D99AB5D-0F6B-B748-AE2A-93C19A9FF98D}" type="pres">
      <dgm:prSet presAssocID="{514B13C8-4939-4EF9-AD32-3AD80636D73C}" presName="arrowAndChildren" presStyleCnt="0"/>
      <dgm:spPr/>
    </dgm:pt>
    <dgm:pt modelId="{671589D3-BEFD-C94C-8E5B-5B27D8C5D084}" type="pres">
      <dgm:prSet presAssocID="{514B13C8-4939-4EF9-AD32-3AD80636D73C}" presName="parentTextArrow" presStyleLbl="node1" presStyleIdx="0" presStyleCnt="0"/>
      <dgm:spPr/>
    </dgm:pt>
    <dgm:pt modelId="{35084587-B41F-264C-A6FC-795A966A49D2}" type="pres">
      <dgm:prSet presAssocID="{514B13C8-4939-4EF9-AD32-3AD80636D73C}" presName="arrow" presStyleLbl="alignNode1" presStyleIdx="1" presStyleCnt="5"/>
      <dgm:spPr/>
    </dgm:pt>
    <dgm:pt modelId="{7D612A99-0D8B-B74E-8AB1-DC642756E85D}" type="pres">
      <dgm:prSet presAssocID="{514B13C8-4939-4EF9-AD32-3AD80636D73C}" presName="descendantArrow" presStyleLbl="bgAccFollowNode1" presStyleIdx="1" presStyleCnt="5"/>
      <dgm:spPr/>
    </dgm:pt>
    <dgm:pt modelId="{7CB3CAB0-8E12-6E46-B22E-EAB37EF0A674}" type="pres">
      <dgm:prSet presAssocID="{FD69C8D6-4496-4B6C-88A4-D71D0B4DFB44}" presName="sp" presStyleCnt="0"/>
      <dgm:spPr/>
    </dgm:pt>
    <dgm:pt modelId="{E1D3A192-89B5-6F44-BF89-0859F9A7CF20}" type="pres">
      <dgm:prSet presAssocID="{294E21F9-0EBC-48D2-9D5B-91664B0E9321}" presName="arrowAndChildren" presStyleCnt="0"/>
      <dgm:spPr/>
    </dgm:pt>
    <dgm:pt modelId="{CC39DFAF-EA3A-484A-AE85-44B699A41AAC}" type="pres">
      <dgm:prSet presAssocID="{294E21F9-0EBC-48D2-9D5B-91664B0E9321}" presName="parentTextArrow" presStyleLbl="node1" presStyleIdx="0" presStyleCnt="0"/>
      <dgm:spPr/>
    </dgm:pt>
    <dgm:pt modelId="{56FA8F9A-EF26-7D48-A51B-A332F947C0AF}" type="pres">
      <dgm:prSet presAssocID="{294E21F9-0EBC-48D2-9D5B-91664B0E9321}" presName="arrow" presStyleLbl="alignNode1" presStyleIdx="2" presStyleCnt="5"/>
      <dgm:spPr/>
    </dgm:pt>
    <dgm:pt modelId="{DFFF4915-D7A0-124F-BE8F-A357D9E96E7A}" type="pres">
      <dgm:prSet presAssocID="{294E21F9-0EBC-48D2-9D5B-91664B0E9321}" presName="descendantArrow" presStyleLbl="bgAccFollowNode1" presStyleIdx="2" presStyleCnt="5"/>
      <dgm:spPr/>
    </dgm:pt>
    <dgm:pt modelId="{129553A6-C2D4-AB41-98AD-8F7FCE2491C2}" type="pres">
      <dgm:prSet presAssocID="{EE995CB9-035F-42C4-B5A1-62A317F79D8C}" presName="sp" presStyleCnt="0"/>
      <dgm:spPr/>
    </dgm:pt>
    <dgm:pt modelId="{20AA5A2F-1285-FD4B-B16D-3CEE9899CD37}" type="pres">
      <dgm:prSet presAssocID="{A3E49F12-A3B2-49B2-AA8E-0206EB23F0A3}" presName="arrowAndChildren" presStyleCnt="0"/>
      <dgm:spPr/>
    </dgm:pt>
    <dgm:pt modelId="{A69A5E6B-D4A1-2E45-B5F9-33CF6003BC52}" type="pres">
      <dgm:prSet presAssocID="{A3E49F12-A3B2-49B2-AA8E-0206EB23F0A3}" presName="parentTextArrow" presStyleLbl="node1" presStyleIdx="0" presStyleCnt="0"/>
      <dgm:spPr/>
    </dgm:pt>
    <dgm:pt modelId="{189B70D7-21E1-F445-9B79-A9812C667EE0}" type="pres">
      <dgm:prSet presAssocID="{A3E49F12-A3B2-49B2-AA8E-0206EB23F0A3}" presName="arrow" presStyleLbl="alignNode1" presStyleIdx="3" presStyleCnt="5"/>
      <dgm:spPr/>
    </dgm:pt>
    <dgm:pt modelId="{7E7E194C-D3ED-9B4B-941E-1F700F9908DD}" type="pres">
      <dgm:prSet presAssocID="{A3E49F12-A3B2-49B2-AA8E-0206EB23F0A3}" presName="descendantArrow" presStyleLbl="bgAccFollowNode1" presStyleIdx="3" presStyleCnt="5"/>
      <dgm:spPr/>
    </dgm:pt>
    <dgm:pt modelId="{14BD6B05-66BD-9F4D-BC66-8582316BA354}" type="pres">
      <dgm:prSet presAssocID="{B099FE8E-8F50-46CC-BE6C-E90F462F52D7}" presName="sp" presStyleCnt="0"/>
      <dgm:spPr/>
    </dgm:pt>
    <dgm:pt modelId="{6A3741B8-E352-F342-9CE0-83259D4E18C4}" type="pres">
      <dgm:prSet presAssocID="{917A2F1C-C245-4789-A9BA-D85A6AAF3E54}" presName="arrowAndChildren" presStyleCnt="0"/>
      <dgm:spPr/>
    </dgm:pt>
    <dgm:pt modelId="{625F7C63-AC30-1144-BF35-FB87FF9D719F}" type="pres">
      <dgm:prSet presAssocID="{917A2F1C-C245-4789-A9BA-D85A6AAF3E54}" presName="parentTextArrow" presStyleLbl="node1" presStyleIdx="0" presStyleCnt="0"/>
      <dgm:spPr/>
    </dgm:pt>
    <dgm:pt modelId="{E58D1CBE-D850-7649-BD45-5EC7A0C0739A}" type="pres">
      <dgm:prSet presAssocID="{917A2F1C-C245-4789-A9BA-D85A6AAF3E54}" presName="arrow" presStyleLbl="alignNode1" presStyleIdx="4" presStyleCnt="5"/>
      <dgm:spPr/>
    </dgm:pt>
    <dgm:pt modelId="{99F71A2F-325F-9D4E-B129-D4C81BC13588}" type="pres">
      <dgm:prSet presAssocID="{917A2F1C-C245-4789-A9BA-D85A6AAF3E54}" presName="descendantArrow" presStyleLbl="bgAccFollowNode1" presStyleIdx="4" presStyleCnt="5"/>
      <dgm:spPr/>
    </dgm:pt>
  </dgm:ptLst>
  <dgm:cxnLst>
    <dgm:cxn modelId="{896A8111-B234-4754-AB13-0575686A21BC}" srcId="{6347788A-EC3B-4150-9315-7B7ED85773E5}" destId="{294E21F9-0EBC-48D2-9D5B-91664B0E9321}" srcOrd="2" destOrd="0" parTransId="{AA897B80-AF59-4D5F-897F-98B641010505}" sibTransId="{FD69C8D6-4496-4B6C-88A4-D71D0B4DFB44}"/>
    <dgm:cxn modelId="{71AD7A15-37AB-B54D-ACA3-A51E4CE7A6D2}" type="presOf" srcId="{A3E49F12-A3B2-49B2-AA8E-0206EB23F0A3}" destId="{189B70D7-21E1-F445-9B79-A9812C667EE0}" srcOrd="1" destOrd="0" presId="urn:microsoft.com/office/officeart/2016/7/layout/VerticalDownArrowProcess"/>
    <dgm:cxn modelId="{99D3361C-A94B-F54F-8447-DDD737E99D6B}" type="presOf" srcId="{294E21F9-0EBC-48D2-9D5B-91664B0E9321}" destId="{CC39DFAF-EA3A-484A-AE85-44B699A41AAC}" srcOrd="0" destOrd="0" presId="urn:microsoft.com/office/officeart/2016/7/layout/VerticalDownArrowProcess"/>
    <dgm:cxn modelId="{F1ACCA1F-CC66-9248-97C2-4456ACF91D37}" type="presOf" srcId="{6347788A-EC3B-4150-9315-7B7ED85773E5}" destId="{AB3F4437-5ED1-1445-B87F-3DD85CBF984C}" srcOrd="0" destOrd="0" presId="urn:microsoft.com/office/officeart/2016/7/layout/VerticalDownArrowProcess"/>
    <dgm:cxn modelId="{2FDF5E26-2210-43B6-8713-7E3AC9AB7573}" srcId="{A3E49F12-A3B2-49B2-AA8E-0206EB23F0A3}" destId="{85620245-6CA2-4FA8-AA61-DC817A38882A}" srcOrd="0" destOrd="0" parTransId="{22F65B1C-6BFC-4012-AA6B-524AE4FB0F87}" sibTransId="{0020A1E3-A75C-46C2-84AB-C3D3A495934A}"/>
    <dgm:cxn modelId="{4A010C2F-3FA1-8B4A-A139-85329FF40512}" type="presOf" srcId="{917A2F1C-C245-4789-A9BA-D85A6AAF3E54}" destId="{E58D1CBE-D850-7649-BD45-5EC7A0C0739A}" srcOrd="1" destOrd="0" presId="urn:microsoft.com/office/officeart/2016/7/layout/VerticalDownArrowProcess"/>
    <dgm:cxn modelId="{7AAD7435-FFE1-B84D-B2D6-E98C3E09BC76}" type="presOf" srcId="{AD63357F-1CFE-41BB-BEF9-03EFD82A0E8D}" destId="{99F71A2F-325F-9D4E-B129-D4C81BC13588}" srcOrd="0" destOrd="0" presId="urn:microsoft.com/office/officeart/2016/7/layout/VerticalDownArrowProcess"/>
    <dgm:cxn modelId="{21B33C46-B872-5B42-B84C-FABC869B4F8A}" type="presOf" srcId="{514B13C8-4939-4EF9-AD32-3AD80636D73C}" destId="{671589D3-BEFD-C94C-8E5B-5B27D8C5D084}" srcOrd="0" destOrd="0" presId="urn:microsoft.com/office/officeart/2016/7/layout/VerticalDownArrowProcess"/>
    <dgm:cxn modelId="{7B115949-9768-473E-AAB8-1592ECB025AB}" srcId="{917A2F1C-C245-4789-A9BA-D85A6AAF3E54}" destId="{AD63357F-1CFE-41BB-BEF9-03EFD82A0E8D}" srcOrd="0" destOrd="0" parTransId="{4CF50300-DC8A-43D1-AA51-8E4DA9818C96}" sibTransId="{732D11D7-05FD-4448-9E07-3333D3AB8ABC}"/>
    <dgm:cxn modelId="{5675984B-C059-45DB-822E-C7256ECD24CF}" srcId="{6347788A-EC3B-4150-9315-7B7ED85773E5}" destId="{3A00C772-EA87-41CE-A83A-77860114968B}" srcOrd="4" destOrd="0" parTransId="{B6419F67-C357-443C-B25D-C81E3C10F268}" sibTransId="{1EA95113-4559-4941-BE99-8355DD125A6B}"/>
    <dgm:cxn modelId="{8152EB4E-A6B1-4980-B58C-52C857E2D2D0}" srcId="{6347788A-EC3B-4150-9315-7B7ED85773E5}" destId="{514B13C8-4939-4EF9-AD32-3AD80636D73C}" srcOrd="3" destOrd="0" parTransId="{DD7293D9-4E7C-41E7-895B-7D0C22CB134B}" sibTransId="{A50953B0-BBBA-45B4-8361-9CA61EAC9D4F}"/>
    <dgm:cxn modelId="{D80F0250-5122-480E-BC94-FECFC8FD6CD0}" srcId="{3A00C772-EA87-41CE-A83A-77860114968B}" destId="{C225DB32-44CF-4061-A784-C68A364F7E61}" srcOrd="0" destOrd="0" parTransId="{9142E78C-A409-4E63-84A4-ADFE9024C481}" sibTransId="{3E7FF8E2-6277-4DD4-B9C2-3C2FC74C40BB}"/>
    <dgm:cxn modelId="{2606535D-6F3F-3E40-8E14-B85330EF5724}" type="presOf" srcId="{A3E49F12-A3B2-49B2-AA8E-0206EB23F0A3}" destId="{A69A5E6B-D4A1-2E45-B5F9-33CF6003BC52}" srcOrd="0" destOrd="0" presId="urn:microsoft.com/office/officeart/2016/7/layout/VerticalDownArrowProcess"/>
    <dgm:cxn modelId="{CC32225E-C5EE-406D-83B4-AC8760CF8206}" srcId="{6347788A-EC3B-4150-9315-7B7ED85773E5}" destId="{A3E49F12-A3B2-49B2-AA8E-0206EB23F0A3}" srcOrd="1" destOrd="0" parTransId="{F82091FA-FA5E-4ECE-BD7A-3AE8CF14E603}" sibTransId="{EE995CB9-035F-42C4-B5A1-62A317F79D8C}"/>
    <dgm:cxn modelId="{56B4966B-58A1-5548-BDAD-F3C2120DEDDA}" type="presOf" srcId="{B8885372-8B95-4421-91D7-31AAB94AD324}" destId="{7D612A99-0D8B-B74E-8AB1-DC642756E85D}" srcOrd="0" destOrd="0" presId="urn:microsoft.com/office/officeart/2016/7/layout/VerticalDownArrowProcess"/>
    <dgm:cxn modelId="{4BAB796F-6401-2A42-9E89-F08E14CA51F8}" type="presOf" srcId="{67A6F108-F7C2-4243-B582-985A0027800F}" destId="{DFFF4915-D7A0-124F-BE8F-A357D9E96E7A}" srcOrd="0" destOrd="0" presId="urn:microsoft.com/office/officeart/2016/7/layout/VerticalDownArrowProcess"/>
    <dgm:cxn modelId="{77766E74-B48B-4B1C-8E85-AAB94E1A1BC0}" srcId="{294E21F9-0EBC-48D2-9D5B-91664B0E9321}" destId="{67A6F108-F7C2-4243-B582-985A0027800F}" srcOrd="0" destOrd="0" parTransId="{C8CA2777-116D-4A91-96DC-443E0A860592}" sibTransId="{FCDAD423-78D8-4094-9A16-CE310F885039}"/>
    <dgm:cxn modelId="{9FDD037B-C224-D248-9105-98718171B96A}" type="presOf" srcId="{C225DB32-44CF-4061-A784-C68A364F7E61}" destId="{73B57FEF-D3F3-AF4E-9565-2251C114B5BA}" srcOrd="0" destOrd="0" presId="urn:microsoft.com/office/officeart/2016/7/layout/VerticalDownArrowProcess"/>
    <dgm:cxn modelId="{E1196988-A323-4847-A737-4DCD22CBFADE}" type="presOf" srcId="{917A2F1C-C245-4789-A9BA-D85A6AAF3E54}" destId="{625F7C63-AC30-1144-BF35-FB87FF9D719F}" srcOrd="0" destOrd="0" presId="urn:microsoft.com/office/officeart/2016/7/layout/VerticalDownArrowProcess"/>
    <dgm:cxn modelId="{6580848C-25B6-F643-AE2C-9EA8ACC0AD86}" type="presOf" srcId="{3A00C772-EA87-41CE-A83A-77860114968B}" destId="{139EDF60-69C4-3D48-8D25-0308BAFC2373}" srcOrd="0" destOrd="0" presId="urn:microsoft.com/office/officeart/2016/7/layout/VerticalDownArrowProcess"/>
    <dgm:cxn modelId="{907E898F-D4AD-2349-B127-C89646BD35F5}" type="presOf" srcId="{85620245-6CA2-4FA8-AA61-DC817A38882A}" destId="{7E7E194C-D3ED-9B4B-941E-1F700F9908DD}" srcOrd="0" destOrd="0" presId="urn:microsoft.com/office/officeart/2016/7/layout/VerticalDownArrowProcess"/>
    <dgm:cxn modelId="{21173493-1C42-4FB0-A2B1-126DA3E687E0}" srcId="{6347788A-EC3B-4150-9315-7B7ED85773E5}" destId="{917A2F1C-C245-4789-A9BA-D85A6AAF3E54}" srcOrd="0" destOrd="0" parTransId="{B5A17050-C743-4E55-84DF-D24F00158773}" sibTransId="{B099FE8E-8F50-46CC-BE6C-E90F462F52D7}"/>
    <dgm:cxn modelId="{655F35CC-52B3-5344-AC4E-926C957C6916}" type="presOf" srcId="{514B13C8-4939-4EF9-AD32-3AD80636D73C}" destId="{35084587-B41F-264C-A6FC-795A966A49D2}" srcOrd="1" destOrd="0" presId="urn:microsoft.com/office/officeart/2016/7/layout/VerticalDownArrowProcess"/>
    <dgm:cxn modelId="{FA160DD1-E930-4E31-883C-E79921922937}" srcId="{514B13C8-4939-4EF9-AD32-3AD80636D73C}" destId="{B8885372-8B95-4421-91D7-31AAB94AD324}" srcOrd="0" destOrd="0" parTransId="{0C2BB4A8-81B1-4155-B9CC-D72C4E20BE51}" sibTransId="{63E8E327-639F-4F70-BB5B-7DE055432B58}"/>
    <dgm:cxn modelId="{CA2545D5-B74C-4247-A9A5-AF8B17FD6EAF}" type="presOf" srcId="{294E21F9-0EBC-48D2-9D5B-91664B0E9321}" destId="{56FA8F9A-EF26-7D48-A51B-A332F947C0AF}" srcOrd="1" destOrd="0" presId="urn:microsoft.com/office/officeart/2016/7/layout/VerticalDownArrowProcess"/>
    <dgm:cxn modelId="{4B846078-45F4-E640-8034-6DDF226A4F3B}" type="presParOf" srcId="{AB3F4437-5ED1-1445-B87F-3DD85CBF984C}" destId="{90CCCAF6-3923-484A-A702-4598984B5B6E}" srcOrd="0" destOrd="0" presId="urn:microsoft.com/office/officeart/2016/7/layout/VerticalDownArrowProcess"/>
    <dgm:cxn modelId="{CB9CB241-E800-0D41-9F51-2B29E577F53D}" type="presParOf" srcId="{90CCCAF6-3923-484A-A702-4598984B5B6E}" destId="{139EDF60-69C4-3D48-8D25-0308BAFC2373}" srcOrd="0" destOrd="0" presId="urn:microsoft.com/office/officeart/2016/7/layout/VerticalDownArrowProcess"/>
    <dgm:cxn modelId="{DA59F058-0F1B-B64F-8ACB-42DA96C42252}" type="presParOf" srcId="{90CCCAF6-3923-484A-A702-4598984B5B6E}" destId="{73B57FEF-D3F3-AF4E-9565-2251C114B5BA}" srcOrd="1" destOrd="0" presId="urn:microsoft.com/office/officeart/2016/7/layout/VerticalDownArrowProcess"/>
    <dgm:cxn modelId="{031DB8BF-3BFD-DE48-A87A-CAF2C375515A}" type="presParOf" srcId="{AB3F4437-5ED1-1445-B87F-3DD85CBF984C}" destId="{7B4D41C5-2057-304F-9031-9E344CA9AFF9}" srcOrd="1" destOrd="0" presId="urn:microsoft.com/office/officeart/2016/7/layout/VerticalDownArrowProcess"/>
    <dgm:cxn modelId="{16ECFCA0-802A-3A4A-9B76-CD286BFFA030}" type="presParOf" srcId="{AB3F4437-5ED1-1445-B87F-3DD85CBF984C}" destId="{1D99AB5D-0F6B-B748-AE2A-93C19A9FF98D}" srcOrd="2" destOrd="0" presId="urn:microsoft.com/office/officeart/2016/7/layout/VerticalDownArrowProcess"/>
    <dgm:cxn modelId="{59BD0397-6638-5D45-A6E3-BC1A7783304A}" type="presParOf" srcId="{1D99AB5D-0F6B-B748-AE2A-93C19A9FF98D}" destId="{671589D3-BEFD-C94C-8E5B-5B27D8C5D084}" srcOrd="0" destOrd="0" presId="urn:microsoft.com/office/officeart/2016/7/layout/VerticalDownArrowProcess"/>
    <dgm:cxn modelId="{812A4103-E1CD-7449-BBC8-DC22813ECDF4}" type="presParOf" srcId="{1D99AB5D-0F6B-B748-AE2A-93C19A9FF98D}" destId="{35084587-B41F-264C-A6FC-795A966A49D2}" srcOrd="1" destOrd="0" presId="urn:microsoft.com/office/officeart/2016/7/layout/VerticalDownArrowProcess"/>
    <dgm:cxn modelId="{DC75204E-A03E-3C47-9B88-85CB3AA6CE64}" type="presParOf" srcId="{1D99AB5D-0F6B-B748-AE2A-93C19A9FF98D}" destId="{7D612A99-0D8B-B74E-8AB1-DC642756E85D}" srcOrd="2" destOrd="0" presId="urn:microsoft.com/office/officeart/2016/7/layout/VerticalDownArrowProcess"/>
    <dgm:cxn modelId="{BDCC57A8-6438-8340-8E8A-559F513153AC}" type="presParOf" srcId="{AB3F4437-5ED1-1445-B87F-3DD85CBF984C}" destId="{7CB3CAB0-8E12-6E46-B22E-EAB37EF0A674}" srcOrd="3" destOrd="0" presId="urn:microsoft.com/office/officeart/2016/7/layout/VerticalDownArrowProcess"/>
    <dgm:cxn modelId="{599D94A7-953D-7546-AD50-B48DA894F7F6}" type="presParOf" srcId="{AB3F4437-5ED1-1445-B87F-3DD85CBF984C}" destId="{E1D3A192-89B5-6F44-BF89-0859F9A7CF20}" srcOrd="4" destOrd="0" presId="urn:microsoft.com/office/officeart/2016/7/layout/VerticalDownArrowProcess"/>
    <dgm:cxn modelId="{335F2DCC-77BB-F941-88C6-C2408C3A11C2}" type="presParOf" srcId="{E1D3A192-89B5-6F44-BF89-0859F9A7CF20}" destId="{CC39DFAF-EA3A-484A-AE85-44B699A41AAC}" srcOrd="0" destOrd="0" presId="urn:microsoft.com/office/officeart/2016/7/layout/VerticalDownArrowProcess"/>
    <dgm:cxn modelId="{947F3E2C-B45B-314F-9589-F7861AB26AF2}" type="presParOf" srcId="{E1D3A192-89B5-6F44-BF89-0859F9A7CF20}" destId="{56FA8F9A-EF26-7D48-A51B-A332F947C0AF}" srcOrd="1" destOrd="0" presId="urn:microsoft.com/office/officeart/2016/7/layout/VerticalDownArrowProcess"/>
    <dgm:cxn modelId="{B27FEB1B-8C5A-C949-A066-7A7520357686}" type="presParOf" srcId="{E1D3A192-89B5-6F44-BF89-0859F9A7CF20}" destId="{DFFF4915-D7A0-124F-BE8F-A357D9E96E7A}" srcOrd="2" destOrd="0" presId="urn:microsoft.com/office/officeart/2016/7/layout/VerticalDownArrowProcess"/>
    <dgm:cxn modelId="{0EA4EC6F-DFEF-1D4D-9D49-CB93E42930C9}" type="presParOf" srcId="{AB3F4437-5ED1-1445-B87F-3DD85CBF984C}" destId="{129553A6-C2D4-AB41-98AD-8F7FCE2491C2}" srcOrd="5" destOrd="0" presId="urn:microsoft.com/office/officeart/2016/7/layout/VerticalDownArrowProcess"/>
    <dgm:cxn modelId="{69A9E1B3-74B3-184A-8B52-04046F98D73E}" type="presParOf" srcId="{AB3F4437-5ED1-1445-B87F-3DD85CBF984C}" destId="{20AA5A2F-1285-FD4B-B16D-3CEE9899CD37}" srcOrd="6" destOrd="0" presId="urn:microsoft.com/office/officeart/2016/7/layout/VerticalDownArrowProcess"/>
    <dgm:cxn modelId="{4F8FDFAD-91C3-0244-AD52-6CCDB6747DCD}" type="presParOf" srcId="{20AA5A2F-1285-FD4B-B16D-3CEE9899CD37}" destId="{A69A5E6B-D4A1-2E45-B5F9-33CF6003BC52}" srcOrd="0" destOrd="0" presId="urn:microsoft.com/office/officeart/2016/7/layout/VerticalDownArrowProcess"/>
    <dgm:cxn modelId="{333EB87D-FD4B-C542-81EF-FFF4CEB8AC5A}" type="presParOf" srcId="{20AA5A2F-1285-FD4B-B16D-3CEE9899CD37}" destId="{189B70D7-21E1-F445-9B79-A9812C667EE0}" srcOrd="1" destOrd="0" presId="urn:microsoft.com/office/officeart/2016/7/layout/VerticalDownArrowProcess"/>
    <dgm:cxn modelId="{8B411AF4-445E-7C49-8708-C223129CEC02}" type="presParOf" srcId="{20AA5A2F-1285-FD4B-B16D-3CEE9899CD37}" destId="{7E7E194C-D3ED-9B4B-941E-1F700F9908DD}" srcOrd="2" destOrd="0" presId="urn:microsoft.com/office/officeart/2016/7/layout/VerticalDownArrowProcess"/>
    <dgm:cxn modelId="{C14DF0D8-5B1D-1748-9C49-0425214E50AA}" type="presParOf" srcId="{AB3F4437-5ED1-1445-B87F-3DD85CBF984C}" destId="{14BD6B05-66BD-9F4D-BC66-8582316BA354}" srcOrd="7" destOrd="0" presId="urn:microsoft.com/office/officeart/2016/7/layout/VerticalDownArrowProcess"/>
    <dgm:cxn modelId="{CFEDB228-BD82-9F44-BDA2-E780E972DDE8}" type="presParOf" srcId="{AB3F4437-5ED1-1445-B87F-3DD85CBF984C}" destId="{6A3741B8-E352-F342-9CE0-83259D4E18C4}" srcOrd="8" destOrd="0" presId="urn:microsoft.com/office/officeart/2016/7/layout/VerticalDownArrowProcess"/>
    <dgm:cxn modelId="{0A204E80-8D44-5B4C-9263-93C4F4769219}" type="presParOf" srcId="{6A3741B8-E352-F342-9CE0-83259D4E18C4}" destId="{625F7C63-AC30-1144-BF35-FB87FF9D719F}" srcOrd="0" destOrd="0" presId="urn:microsoft.com/office/officeart/2016/7/layout/VerticalDownArrowProcess"/>
    <dgm:cxn modelId="{AA6CA76A-508A-DF43-85DC-D625B8FB546F}" type="presParOf" srcId="{6A3741B8-E352-F342-9CE0-83259D4E18C4}" destId="{E58D1CBE-D850-7649-BD45-5EC7A0C0739A}" srcOrd="1" destOrd="0" presId="urn:microsoft.com/office/officeart/2016/7/layout/VerticalDownArrowProcess"/>
    <dgm:cxn modelId="{49050A21-D232-C84D-BD0F-DB9EDEF26A46}" type="presParOf" srcId="{6A3741B8-E352-F342-9CE0-83259D4E18C4}" destId="{99F71A2F-325F-9D4E-B129-D4C81BC13588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EDF60-69C4-3D48-8D25-0308BAFC2373}">
      <dsp:nvSpPr>
        <dsp:cNvPr id="0" name=""/>
        <dsp:cNvSpPr/>
      </dsp:nvSpPr>
      <dsp:spPr>
        <a:xfrm>
          <a:off x="0" y="4495541"/>
          <a:ext cx="2828925" cy="7375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193" tIns="199136" rIns="201193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Step Five</a:t>
          </a:r>
        </a:p>
      </dsp:txBody>
      <dsp:txXfrm>
        <a:off x="0" y="4495541"/>
        <a:ext cx="2828925" cy="737530"/>
      </dsp:txXfrm>
    </dsp:sp>
    <dsp:sp modelId="{73B57FEF-D3F3-AF4E-9565-2251C114B5BA}">
      <dsp:nvSpPr>
        <dsp:cNvPr id="0" name=""/>
        <dsp:cNvSpPr/>
      </dsp:nvSpPr>
      <dsp:spPr>
        <a:xfrm>
          <a:off x="2828924" y="4495541"/>
          <a:ext cx="8486775" cy="73753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152" tIns="304800" rIns="172152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Take supplements to reduce stress and support adrenal function</a:t>
          </a:r>
        </a:p>
      </dsp:txBody>
      <dsp:txXfrm>
        <a:off x="2828924" y="4495541"/>
        <a:ext cx="8486775" cy="737530"/>
      </dsp:txXfrm>
    </dsp:sp>
    <dsp:sp modelId="{35084587-B41F-264C-A6FC-795A966A49D2}">
      <dsp:nvSpPr>
        <dsp:cNvPr id="0" name=""/>
        <dsp:cNvSpPr/>
      </dsp:nvSpPr>
      <dsp:spPr>
        <a:xfrm rot="10800000">
          <a:off x="0" y="3372281"/>
          <a:ext cx="2828925" cy="113432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193" tIns="199136" rIns="201193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Step Four</a:t>
          </a:r>
        </a:p>
      </dsp:txBody>
      <dsp:txXfrm rot="-10800000">
        <a:off x="0" y="3372281"/>
        <a:ext cx="2828925" cy="737309"/>
      </dsp:txXfrm>
    </dsp:sp>
    <dsp:sp modelId="{7D612A99-0D8B-B74E-8AB1-DC642756E85D}">
      <dsp:nvSpPr>
        <dsp:cNvPr id="0" name=""/>
        <dsp:cNvSpPr/>
      </dsp:nvSpPr>
      <dsp:spPr>
        <a:xfrm>
          <a:off x="2828924" y="3372281"/>
          <a:ext cx="8486775" cy="737309"/>
        </a:xfrm>
        <a:prstGeom prst="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152" tIns="304800" rIns="172152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Eliminate gluten and work on healing the gut</a:t>
          </a:r>
        </a:p>
      </dsp:txBody>
      <dsp:txXfrm>
        <a:off x="2828924" y="3372281"/>
        <a:ext cx="8486775" cy="737309"/>
      </dsp:txXfrm>
    </dsp:sp>
    <dsp:sp modelId="{56FA8F9A-EF26-7D48-A51B-A332F947C0AF}">
      <dsp:nvSpPr>
        <dsp:cNvPr id="0" name=""/>
        <dsp:cNvSpPr/>
      </dsp:nvSpPr>
      <dsp:spPr>
        <a:xfrm rot="10800000">
          <a:off x="0" y="2249022"/>
          <a:ext cx="2828925" cy="113432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193" tIns="199136" rIns="201193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Step Three</a:t>
          </a:r>
        </a:p>
      </dsp:txBody>
      <dsp:txXfrm rot="-10800000">
        <a:off x="0" y="2249022"/>
        <a:ext cx="2828925" cy="737309"/>
      </dsp:txXfrm>
    </dsp:sp>
    <dsp:sp modelId="{DFFF4915-D7A0-124F-BE8F-A357D9E96E7A}">
      <dsp:nvSpPr>
        <dsp:cNvPr id="0" name=""/>
        <dsp:cNvSpPr/>
      </dsp:nvSpPr>
      <dsp:spPr>
        <a:xfrm>
          <a:off x="2828924" y="2249022"/>
          <a:ext cx="8486775" cy="737309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152" tIns="304800" rIns="172152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Avoid stimulants of all kinds and reduce stress load</a:t>
          </a:r>
        </a:p>
      </dsp:txBody>
      <dsp:txXfrm>
        <a:off x="2828924" y="2249022"/>
        <a:ext cx="8486775" cy="737309"/>
      </dsp:txXfrm>
    </dsp:sp>
    <dsp:sp modelId="{189B70D7-21E1-F445-9B79-A9812C667EE0}">
      <dsp:nvSpPr>
        <dsp:cNvPr id="0" name=""/>
        <dsp:cNvSpPr/>
      </dsp:nvSpPr>
      <dsp:spPr>
        <a:xfrm rot="10800000">
          <a:off x="0" y="1125762"/>
          <a:ext cx="2828925" cy="113432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193" tIns="199136" rIns="201193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Step Two</a:t>
          </a:r>
        </a:p>
      </dsp:txBody>
      <dsp:txXfrm rot="-10800000">
        <a:off x="0" y="1125762"/>
        <a:ext cx="2828925" cy="737309"/>
      </dsp:txXfrm>
    </dsp:sp>
    <dsp:sp modelId="{7E7E194C-D3ED-9B4B-941E-1F700F9908DD}">
      <dsp:nvSpPr>
        <dsp:cNvPr id="0" name=""/>
        <dsp:cNvSpPr/>
      </dsp:nvSpPr>
      <dsp:spPr>
        <a:xfrm>
          <a:off x="2828924" y="1125762"/>
          <a:ext cx="8486775" cy="737309"/>
        </a:xfrm>
        <a:prstGeom prst="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152" tIns="304800" rIns="172152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Keep heart rate and blood pressure down with motherwort, lobelia and/or mistletoe</a:t>
          </a:r>
        </a:p>
      </dsp:txBody>
      <dsp:txXfrm>
        <a:off x="2828924" y="1125762"/>
        <a:ext cx="8486775" cy="737309"/>
      </dsp:txXfrm>
    </dsp:sp>
    <dsp:sp modelId="{E58D1CBE-D850-7649-BD45-5EC7A0C0739A}">
      <dsp:nvSpPr>
        <dsp:cNvPr id="0" name=""/>
        <dsp:cNvSpPr/>
      </dsp:nvSpPr>
      <dsp:spPr>
        <a:xfrm rot="10800000">
          <a:off x="0" y="2502"/>
          <a:ext cx="2828925" cy="113432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193" tIns="199136" rIns="201193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Step One</a:t>
          </a:r>
        </a:p>
      </dsp:txBody>
      <dsp:txXfrm rot="-10800000">
        <a:off x="0" y="2502"/>
        <a:ext cx="2828925" cy="737309"/>
      </dsp:txXfrm>
    </dsp:sp>
    <dsp:sp modelId="{99F71A2F-325F-9D4E-B129-D4C81BC13588}">
      <dsp:nvSpPr>
        <dsp:cNvPr id="0" name=""/>
        <dsp:cNvSpPr/>
      </dsp:nvSpPr>
      <dsp:spPr>
        <a:xfrm>
          <a:off x="2828924" y="2502"/>
          <a:ext cx="8486775" cy="737309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152" tIns="304800" rIns="172152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Calm thyroid function with bugleweed and lemon balm</a:t>
          </a:r>
        </a:p>
      </dsp:txBody>
      <dsp:txXfrm>
        <a:off x="2828924" y="2502"/>
        <a:ext cx="8486775" cy="737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8C8C3-FCAD-D542-A69E-5F028C7D986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5EB92-691A-E340-8975-3CA0266E7C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7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79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685800" y="4343236"/>
            <a:ext cx="5486082" cy="411480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20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685800" y="4343236"/>
            <a:ext cx="5486082" cy="411480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99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BE696-9F63-8740-86E0-7FB4A0B76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87687-41AA-EF45-A753-ECDC06661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93DC8-4C03-CF46-A564-AC1DA0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B7024-4321-1144-AF09-288E821B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90FD7-CAB1-7E45-9A99-A67A8012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5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7BD37-8067-4446-B438-6879AD79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2F4B6-1401-8D4E-9252-73F4CE94C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8CEA1-A500-F247-9BF7-87F25CD3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FFDBA-2D9C-5748-AD42-F6243960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47BBC-2691-5841-B77F-FC3F01A7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52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90FF10-1434-2C4B-89D9-A0D9AA551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FEDCB-6915-9741-A21C-E7872B358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A0A12-A602-C048-8F74-D90781FEE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F081C-33A3-5241-97DD-8FBE6061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1E8CC-3784-094C-8775-30E598EF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6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9875-84F0-604A-B7F2-BF0CE93A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A0492-BE78-B24F-9051-0B67C0129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9997F-60D9-1D48-BB55-69F2AD11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98C52-94B1-8943-8086-B4EBACB6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EFF5F-D019-8A40-ACF7-DA299414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91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ADEBF-994E-6948-949C-8FDB7D799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92A4C-6366-1948-B6E3-6ED1334C9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CF077-CF6D-8F45-A8A7-61361E3B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E85D3-0BF7-704E-87C5-A15A5ECF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08369-8CC8-E54E-9623-4FCA8BCF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64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FF61-4FC5-6D41-9509-C1C4C602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A3F27-3917-CE4D-B2EC-605626AE6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41A4C-22EE-9940-9081-C75139736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F190F-5349-D542-8C7D-07271B32F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FB58E-29D4-AF4C-8D55-9B1D49A7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1DF81-018D-2C40-8181-FB1A204F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9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9538F-FEE5-F84F-BACD-AAB6987A6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EB0AC-DA34-5442-B4E2-555DBD214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16558-F2A2-4343-94E7-846841E5C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D6DDCE-767F-324D-8A6B-9B457CA3D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B9CE9-8E8C-BA44-AA13-F8A298C0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28F565-2A26-DD4C-88D7-4F85153D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4424B-EB04-C541-A70B-BF68A007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27625-1DE1-B648-AA12-2921EB6AB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0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C154-70A3-1C4E-B1C1-B9478BC7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11A40-E2C2-AE44-98EF-5DF062C94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9FC8BD-04CB-3843-9D05-9A14B3EA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D5EF2-C339-EE44-B1DF-4E5175C0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5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1F8CD-D6FB-3046-849A-7FBB4F4D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4CFF1E-FFF8-3349-A965-71A145F4F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1E48B-C015-3844-9603-50D32077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26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1ACD-22B6-FB40-A9C5-A94989C6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B47CD-B173-6E43-9B53-1C370056A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BE18B-42A6-DC47-B3AF-FE7148506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DCC4F-3427-2A4A-BF01-515C72AF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8812B-C934-1341-83E8-49EA889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BAA7D-5990-ED43-B82C-F7E0D1857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7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75E08-93C3-E545-9E69-89AE847F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1618E8-C550-9E40-B592-1CA6CCEAD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B9052-2497-F84E-A615-2A7B1FBF8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16065-EC6C-0547-9858-3ABE8D48F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06914-58E7-E94D-87FF-D19AAA6B2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50BBD-06C5-7B43-86EA-1BF48D3C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4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7B129D-C39A-DD44-B6F9-DE96B525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EDAE0-4344-7046-BFB2-B90E09E5F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80BCC-E9E2-A74D-B954-E867EA0F1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8FBE8-23F4-704E-BBD0-E36DE3209711}" type="datetimeFigureOut">
              <a:rPr lang="en-US" smtClean="0"/>
              <a:t>6/30/20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C2BC2-9263-A24F-8313-A2EA540C7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5A633-004C-1341-8CBB-C15BDB2D2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36936-3004-7544-8C8A-F9D094DD3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4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33CE70-0E91-C341-8C9F-25552F978F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99E1E-3E86-5C4C-BEFD-6D168986A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"/>
            <a:ext cx="9144000" cy="1261590"/>
          </a:xfrm>
        </p:spPr>
        <p:txBody>
          <a:bodyPr/>
          <a:lstStyle/>
          <a:p>
            <a:r>
              <a:rPr lang="en-US" dirty="0"/>
              <a:t>The Holistic Approach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34559-8FDC-FF48-BFD1-D43CDE1E1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1860" y="6231813"/>
            <a:ext cx="4930140" cy="612294"/>
          </a:xfrm>
        </p:spPr>
        <p:txBody>
          <a:bodyPr>
            <a:noAutofit/>
          </a:bodyPr>
          <a:lstStyle/>
          <a:p>
            <a:fld id="{91231E8E-E923-8B4F-B63A-109B2028B57A}" type="datetime2">
              <a:rPr lang="en-US" sz="2800" smtClean="0"/>
              <a:t>Tuesday, June 30, 2020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114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064" y="323850"/>
            <a:ext cx="54669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Possible Mistaken Identity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00250"/>
            <a:ext cx="5609220" cy="43815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/>
              <a:t>The molecular structure of gliadin (part of gluten) closely resembles that of the thyroid gland. </a:t>
            </a:r>
          </a:p>
          <a:p>
            <a:r>
              <a:rPr lang="en-US" sz="2400" dirty="0"/>
              <a:t>When gliadin passes the protective barrier of the gut, and enters the bloodstream, the immune system tags it for destruction. </a:t>
            </a:r>
          </a:p>
          <a:p>
            <a:r>
              <a:rPr lang="en-US" sz="2400" dirty="0"/>
              <a:t>These antibodies to gliadin (and possibly the other 100 protein structures in wheat) also cause the body to attack thyroid tissue by molecular mimicry. </a:t>
            </a:r>
          </a:p>
          <a:p>
            <a:r>
              <a:rPr lang="en-US" sz="2400" dirty="0"/>
              <a:t>The immune response to gluten can last for up to 6 months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829FD3-05CC-E147-8766-2E67876A13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948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533400" y="231775"/>
            <a:ext cx="6648450" cy="1082675"/>
          </a:xfrm>
        </p:spPr>
        <p:txBody>
          <a:bodyPr/>
          <a:lstStyle/>
          <a:p>
            <a:r>
              <a:rPr lang="en-US" dirty="0"/>
              <a:t>Hyperthyroidism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533400" y="1466850"/>
            <a:ext cx="6648450" cy="50260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Affects about 20 million people worldwide, mostly women</a:t>
            </a:r>
          </a:p>
          <a:p>
            <a:r>
              <a:rPr lang="en-US" dirty="0"/>
              <a:t>The most common form is also an autoimmune disease called Grave’s disease</a:t>
            </a:r>
          </a:p>
          <a:p>
            <a:r>
              <a:rPr lang="en-US" dirty="0"/>
              <a:t>Grave’</a:t>
            </a:r>
            <a:r>
              <a:rPr lang="en-US" altLang="ja-JP" dirty="0"/>
              <a:t>s disease is named for Robert Graves the Irish doctor who discovered the condition</a:t>
            </a:r>
          </a:p>
          <a:p>
            <a:r>
              <a:rPr lang="en-US" altLang="ja-JP" dirty="0"/>
              <a:t>Conventional medical treatment is to destroy the thyroid gland with radiation, then put someone on thyroid medication for the rest of their life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D2A1EF-D5E2-6D4E-9094-EFF86F12DA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923" y="0"/>
            <a:ext cx="4573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6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A2A8C9-19AB-1442-BAC7-FA4A0D18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120775"/>
          </a:xfrm>
        </p:spPr>
        <p:txBody>
          <a:bodyPr/>
          <a:lstStyle/>
          <a:p>
            <a:r>
              <a:rPr lang="en-US" dirty="0"/>
              <a:t>Hyperthyroid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D02A-84C4-A840-8844-A09EF08B5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8300"/>
            <a:ext cx="5181600" cy="4854575"/>
          </a:xfrm>
        </p:spPr>
        <p:txBody>
          <a:bodyPr>
            <a:normAutofit/>
          </a:bodyPr>
          <a:lstStyle/>
          <a:p>
            <a:r>
              <a:rPr lang="en-US" sz="3200" dirty="0"/>
              <a:t>Intolerance of heat</a:t>
            </a:r>
          </a:p>
          <a:p>
            <a:r>
              <a:rPr lang="en-US" sz="3200" dirty="0"/>
              <a:t>Weight loss</a:t>
            </a:r>
          </a:p>
          <a:p>
            <a:r>
              <a:rPr lang="en-US" sz="3200" dirty="0"/>
              <a:t>Nervousness, irritability, agitation</a:t>
            </a:r>
          </a:p>
          <a:p>
            <a:r>
              <a:rPr lang="en-US" sz="3200" dirty="0"/>
              <a:t>Rapid or irregular heartbeat</a:t>
            </a:r>
          </a:p>
          <a:p>
            <a:r>
              <a:rPr lang="en-US" sz="3200" dirty="0"/>
              <a:t>Fatigue, muscle weakness</a:t>
            </a:r>
          </a:p>
          <a:p>
            <a:r>
              <a:rPr lang="en-US" sz="3200" dirty="0"/>
              <a:t>Difficulty sleeping</a:t>
            </a:r>
          </a:p>
          <a:p>
            <a:r>
              <a:rPr lang="en-US" sz="3200" dirty="0"/>
              <a:t>Bulging eyes</a:t>
            </a:r>
          </a:p>
          <a:p>
            <a:endParaRPr lang="en-US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BEC0D6-FEBA-C148-997C-B0B7C80F8D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889" y="139356"/>
            <a:ext cx="6026112" cy="6509094"/>
          </a:xfrm>
        </p:spPr>
      </p:pic>
    </p:spTree>
    <p:extLst>
      <p:ext uri="{BB962C8B-B14F-4D97-AF65-F5344CB8AC3E}">
        <p14:creationId xmlns:p14="http://schemas.microsoft.com/office/powerpoint/2010/main" val="163706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415238" y="365125"/>
            <a:ext cx="5680762" cy="1325563"/>
          </a:xfrm>
        </p:spPr>
        <p:txBody>
          <a:bodyPr/>
          <a:lstStyle/>
          <a:p>
            <a:r>
              <a:rPr lang="en-US" dirty="0"/>
              <a:t>Chinese Causes of Hyperthyroid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4999"/>
            <a:ext cx="5181600" cy="4587875"/>
          </a:xfrm>
        </p:spPr>
        <p:txBody>
          <a:bodyPr/>
          <a:lstStyle/>
          <a:p>
            <a:r>
              <a:rPr lang="en-US" dirty="0"/>
              <a:t>Disturbance of qi by sorrow and anger</a:t>
            </a:r>
          </a:p>
          <a:p>
            <a:r>
              <a:rPr lang="en-US" dirty="0"/>
              <a:t>Excess heart fire leading to heart yin deficiency (Fright, mania, panic, insomnia, excessive talking, and heart palpitations are associated with this) </a:t>
            </a:r>
          </a:p>
          <a:p>
            <a:r>
              <a:rPr lang="en-US" dirty="0"/>
              <a:t>Extreme anger producing liver fire</a:t>
            </a:r>
          </a:p>
        </p:txBody>
      </p:sp>
      <p:pic>
        <p:nvPicPr>
          <p:cNvPr id="5" name="Content Placeholder 4" descr="nervous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511239" y="0"/>
            <a:ext cx="5680762" cy="6858000"/>
          </a:xfrm>
        </p:spPr>
      </p:pic>
    </p:spTree>
    <p:extLst>
      <p:ext uri="{BB962C8B-B14F-4D97-AF65-F5344CB8AC3E}">
        <p14:creationId xmlns:p14="http://schemas.microsoft.com/office/powerpoint/2010/main" val="2262283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212725"/>
            <a:ext cx="10515600" cy="835025"/>
          </a:xfrm>
        </p:spPr>
        <p:txBody>
          <a:bodyPr/>
          <a:lstStyle/>
          <a:p>
            <a:pPr algn="ctr"/>
            <a:r>
              <a:rPr lang="en-US" dirty="0"/>
              <a:t>Basic Hyperthyroid Strategy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C6C7C1-DFE3-4A00-A343-853AEEAE90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0980358"/>
              </p:ext>
            </p:extLst>
          </p:nvPr>
        </p:nvGraphicFramePr>
        <p:xfrm>
          <a:off x="419100" y="1257300"/>
          <a:ext cx="11315700" cy="5235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712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F2DD-D207-3C4F-8365-1C0F34AD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18" y="171943"/>
            <a:ext cx="7005034" cy="12962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Hyperthyroid 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A528F-B539-044B-87F5-5F80664C5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5617"/>
            <a:ext cx="6254496" cy="485725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/>
              <a:t>Thyroid Calming Formula</a:t>
            </a:r>
          </a:p>
          <a:p>
            <a:pPr lvl="1"/>
            <a:r>
              <a:rPr lang="en-US" sz="2800" dirty="0"/>
              <a:t>1-part Bugleweed</a:t>
            </a:r>
          </a:p>
          <a:p>
            <a:pPr lvl="1"/>
            <a:r>
              <a:rPr lang="en-US" sz="2800" dirty="0"/>
              <a:t>1-part Lemon Balm</a:t>
            </a:r>
          </a:p>
          <a:p>
            <a:pPr lvl="1"/>
            <a:r>
              <a:rPr lang="en-US" sz="2800" dirty="0"/>
              <a:t>½ part Motherwort (for rapid heartbeat)</a:t>
            </a:r>
          </a:p>
          <a:p>
            <a:r>
              <a:rPr lang="en-US" dirty="0"/>
              <a:t>Also consider:</a:t>
            </a:r>
          </a:p>
          <a:p>
            <a:pPr lvl="1"/>
            <a:r>
              <a:rPr lang="en-US" sz="2800" dirty="0"/>
              <a:t>Chinese Fire Reducing Formula</a:t>
            </a:r>
          </a:p>
          <a:p>
            <a:pPr lvl="1"/>
            <a:r>
              <a:rPr lang="en-US" sz="2800" dirty="0"/>
              <a:t>Chinese Fire Increasing Formula</a:t>
            </a:r>
          </a:p>
          <a:p>
            <a:pPr lvl="1"/>
            <a:r>
              <a:rPr lang="en-US" sz="2800" dirty="0" err="1"/>
              <a:t>Adaptagens</a:t>
            </a:r>
            <a:r>
              <a:rPr lang="en-US" sz="2800" dirty="0"/>
              <a:t> like </a:t>
            </a:r>
            <a:r>
              <a:rPr lang="en-US" sz="2800" dirty="0" err="1"/>
              <a:t>Schizandra</a:t>
            </a:r>
            <a:r>
              <a:rPr lang="en-US" sz="2800" dirty="0"/>
              <a:t> berry and Eleuthero root</a:t>
            </a:r>
          </a:p>
          <a:p>
            <a:pPr lvl="1"/>
            <a:r>
              <a:rPr lang="en-US" sz="2800" dirty="0"/>
              <a:t>Possibly an Adrenal Glandular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E07D54-ADA3-E04B-82E5-38AD5EBD14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81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01957"/>
            <a:ext cx="6807196" cy="1325563"/>
          </a:xfrm>
        </p:spPr>
        <p:txBody>
          <a:bodyPr/>
          <a:lstStyle/>
          <a:p>
            <a:pPr algn="ctr"/>
            <a:r>
              <a:rPr lang="en-US" dirty="0"/>
              <a:t>Other Hyperthyroid Therapies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9950" y="209550"/>
            <a:ext cx="4591050" cy="64389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Elevated cortisol can cause resistance to all of the body's hormones, which can cause an elevation of thyroid hormones, by over-stimulating the thyroid. </a:t>
            </a:r>
          </a:p>
          <a:p>
            <a:r>
              <a:rPr lang="en-US" dirty="0"/>
              <a:t>Eliminate allergy-causing foods (gluten, corn, soy, peanuts and eggs are most common)</a:t>
            </a:r>
          </a:p>
          <a:p>
            <a:r>
              <a:rPr lang="en-US" dirty="0"/>
              <a:t>Reduce insulin resistance </a:t>
            </a:r>
          </a:p>
          <a:p>
            <a:r>
              <a:rPr lang="en-US" dirty="0"/>
              <a:t>Avoid sugar, caffeine, chocolate and other stimulants</a:t>
            </a:r>
          </a:p>
          <a:p>
            <a:r>
              <a:rPr lang="en-US" dirty="0"/>
              <a:t>Find ways to reduce stress</a:t>
            </a:r>
          </a:p>
          <a:p>
            <a:r>
              <a:rPr lang="en-US" dirty="0"/>
              <a:t>Iodine supplementation may be necessary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41E837B-2A8B-1445-BCF6-10ED98360A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79386" y="1543050"/>
            <a:ext cx="680719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A39E-B2EB-C44B-864E-711DC103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5125"/>
            <a:ext cx="6686550" cy="1325563"/>
          </a:xfrm>
        </p:spPr>
        <p:txBody>
          <a:bodyPr/>
          <a:lstStyle/>
          <a:p>
            <a:r>
              <a:rPr lang="en-US" dirty="0"/>
              <a:t>The Throat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A5FD5-5549-D84C-9566-A7ADE5649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400800" cy="4351338"/>
          </a:xfrm>
        </p:spPr>
        <p:txBody>
          <a:bodyPr>
            <a:normAutofit/>
          </a:bodyPr>
          <a:lstStyle/>
          <a:p>
            <a:r>
              <a:rPr lang="en-US" dirty="0"/>
              <a:t>Neck links head (thoughts) and heart (emotions)</a:t>
            </a:r>
          </a:p>
          <a:p>
            <a:r>
              <a:rPr lang="en-US" dirty="0"/>
              <a:t>Source of the voice, the ability to communicate thoughts and feelings</a:t>
            </a:r>
          </a:p>
          <a:p>
            <a:r>
              <a:rPr lang="en-US" dirty="0"/>
              <a:t>Helps us communicate (commune) with others</a:t>
            </a:r>
          </a:p>
          <a:p>
            <a:r>
              <a:rPr lang="en-US" dirty="0"/>
              <a:t>The voice is a source of creative power</a:t>
            </a:r>
          </a:p>
          <a:p>
            <a:pPr lvl="1"/>
            <a:r>
              <a:rPr lang="en-US" dirty="0"/>
              <a:t>“Be careful of the words you use, because the words you use, use you.”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66AC18-0323-1C40-B8C0-49AC88763A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715250" y="365125"/>
            <a:ext cx="4194251" cy="6207264"/>
          </a:xfrm>
        </p:spPr>
      </p:pic>
    </p:spTree>
    <p:extLst>
      <p:ext uri="{BB962C8B-B14F-4D97-AF65-F5344CB8AC3E}">
        <p14:creationId xmlns:p14="http://schemas.microsoft.com/office/powerpoint/2010/main" val="3000512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6D32-9D06-2749-897A-3ADF6897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65125"/>
            <a:ext cx="11544300" cy="987425"/>
          </a:xfrm>
        </p:spPr>
        <p:txBody>
          <a:bodyPr/>
          <a:lstStyle/>
          <a:p>
            <a:pPr algn="ctr"/>
            <a:r>
              <a:rPr lang="en-US" dirty="0" err="1"/>
              <a:t>Rayid</a:t>
            </a:r>
            <a:r>
              <a:rPr lang="en-US" dirty="0"/>
              <a:t> Iridology Connections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C2EB702-17DE-C043-8B6A-1DE5BD503C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3694324"/>
              </p:ext>
            </p:extLst>
          </p:nvPr>
        </p:nvGraphicFramePr>
        <p:xfrm>
          <a:off x="361950" y="1520825"/>
          <a:ext cx="115443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10791466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3014337848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1151282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Organ Area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Positive</a:t>
                      </a:r>
                      <a:r>
                        <a:rPr lang="en-US" sz="3600" baseline="0" dirty="0">
                          <a:solidFill>
                            <a:schemeClr val="bg1"/>
                          </a:solidFill>
                        </a:rPr>
                        <a:t> Expression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Negative Expression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049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Mouth, Tonsils, Larynx</a:t>
                      </a:r>
                      <a:endParaRPr lang="x-none" sz="28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Communication, counsel</a:t>
                      </a:r>
                      <a:endParaRPr lang="x-none" sz="2800" b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Cunning, Shrewd</a:t>
                      </a:r>
                      <a:endParaRPr lang="x-none" sz="2800" b="1">
                        <a:solidFill>
                          <a:srgbClr val="C0000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Thyroid</a:t>
                      </a:r>
                      <a:endParaRPr lang="x-none" sz="28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Sincerity, clarity</a:t>
                      </a:r>
                      <a:endParaRPr lang="x-none" sz="2800" b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Blocked communication</a:t>
                      </a:r>
                      <a:endParaRPr lang="x-none" sz="2800" b="1">
                        <a:solidFill>
                          <a:srgbClr val="C0000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663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Vocal chords, Esophagus</a:t>
                      </a:r>
                      <a:endParaRPr lang="x-none" sz="2800" b="1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Voice, persuasion, singing, speaking, influential, healing or comforting voice</a:t>
                      </a:r>
                      <a:endParaRPr lang="x-none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Vocal manipulation, guile</a:t>
                      </a:r>
                      <a:endParaRPr lang="x-none" sz="2800" b="1" dirty="0">
                        <a:solidFill>
                          <a:srgbClr val="C0000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23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1222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175F-CF68-CD4A-9745-2A72201D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60" y="365125"/>
            <a:ext cx="4359240" cy="1460500"/>
          </a:xfrm>
        </p:spPr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8E2C2-2FB9-8549-91F0-155B59D0E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350" y="1981199"/>
            <a:ext cx="4210050" cy="4511675"/>
          </a:xfrm>
        </p:spPr>
        <p:txBody>
          <a:bodyPr/>
          <a:lstStyle/>
          <a:p>
            <a:r>
              <a:rPr lang="en-US" sz="4000" dirty="0"/>
              <a:t>Laryngitis</a:t>
            </a:r>
          </a:p>
          <a:p>
            <a:r>
              <a:rPr lang="en-US" sz="4000" dirty="0"/>
              <a:t>Sore throats</a:t>
            </a:r>
          </a:p>
          <a:p>
            <a:r>
              <a:rPr lang="en-US" sz="4000" dirty="0"/>
              <a:t>Tonsillitis</a:t>
            </a:r>
          </a:p>
          <a:p>
            <a:r>
              <a:rPr lang="en-US" sz="4000" dirty="0"/>
              <a:t>Stiff neck</a:t>
            </a:r>
          </a:p>
          <a:p>
            <a:r>
              <a:rPr lang="en-US" sz="4000" dirty="0"/>
              <a:t>Difficulty swallowing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9D72BF-81A8-0F4F-98D9-D9D9D6B65C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068" y="365124"/>
            <a:ext cx="6867772" cy="62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5C602A-72E9-6F47-B09B-2B1713D06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B7C8D-3C1F-204E-A657-32910C6A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3238500" cy="29146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Throat, Thyroid and Talking</a:t>
            </a:r>
          </a:p>
        </p:txBody>
      </p:sp>
    </p:spTree>
    <p:extLst>
      <p:ext uri="{BB962C8B-B14F-4D97-AF65-F5344CB8AC3E}">
        <p14:creationId xmlns:p14="http://schemas.microsoft.com/office/powerpoint/2010/main" val="204564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573058-4CA5-704E-8184-C54E3CDCB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</p:spPr>
        <p:txBody>
          <a:bodyPr/>
          <a:lstStyle/>
          <a:p>
            <a:r>
              <a:rPr lang="en-US" dirty="0"/>
              <a:t>The Power of the Tongue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0FEC4-1565-FB45-A416-F669DA19E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Proverbs 18:21</a:t>
            </a:r>
          </a:p>
          <a:p>
            <a:pPr marL="457200" lvl="1" indent="0">
              <a:buNone/>
            </a:pPr>
            <a:r>
              <a:rPr lang="en-US" dirty="0"/>
              <a:t>Death and life are in the power of the tongue, And those who love it will eat its fruit.</a:t>
            </a:r>
          </a:p>
          <a:p>
            <a:pPr marL="0" indent="0">
              <a:buNone/>
            </a:pPr>
            <a:r>
              <a:rPr lang="en-US" dirty="0"/>
              <a:t>Proverbs 13:3</a:t>
            </a:r>
          </a:p>
          <a:p>
            <a:pPr marL="457200" lvl="1" indent="0">
              <a:buNone/>
            </a:pPr>
            <a:r>
              <a:rPr lang="en-US" dirty="0"/>
              <a:t>The one who guards his mouth preserves his life; The one who opens wide his l</a:t>
            </a:r>
          </a:p>
          <a:p>
            <a:pPr marL="0" indent="0">
              <a:buNone/>
            </a:pPr>
            <a:r>
              <a:rPr lang="en-US" dirty="0"/>
              <a:t>James 3:2 </a:t>
            </a:r>
          </a:p>
          <a:p>
            <a:pPr marL="457200" lvl="1" indent="0">
              <a:buNone/>
            </a:pPr>
            <a:r>
              <a:rPr lang="en-US" dirty="0"/>
              <a:t>For in many things we offend all. If any man offend not in word, the same is a perfect man, and able also to bridle the whole body. </a:t>
            </a:r>
          </a:p>
          <a:p>
            <a:pPr marL="0" indent="0">
              <a:buNone/>
            </a:pPr>
            <a:r>
              <a:rPr lang="en-US" dirty="0"/>
              <a:t>James 1:26</a:t>
            </a:r>
          </a:p>
          <a:p>
            <a:pPr marL="457200" lvl="1" indent="0">
              <a:buNone/>
            </a:pPr>
            <a:r>
              <a:rPr lang="en-US" dirty="0"/>
              <a:t>If anyone thinks himself to be religious, and yet does not bridle his tongue but deceives his own heart, this man’s religion is worthless.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42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sz="half" idx="1"/>
          </p:nvPr>
        </p:nvSpPr>
        <p:spPr>
          <a:xfrm>
            <a:off x="736291" y="1828800"/>
            <a:ext cx="6096000" cy="47053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Feeling unable to express oneself, believing that one is not being given a “voice” by others</a:t>
            </a:r>
          </a:p>
          <a:p>
            <a:r>
              <a:rPr lang="en-US" dirty="0"/>
              <a:t>Difficulty connecting thoughts and emotions, unable to express one’s feelings or mentally understand one’s feelings</a:t>
            </a:r>
          </a:p>
          <a:p>
            <a:r>
              <a:rPr lang="en-US" dirty="0"/>
              <a:t>Being “split” as a person, causing one to live in one’s head and avoid connecting with the body, disembodied</a:t>
            </a:r>
          </a:p>
          <a:p>
            <a:r>
              <a:rPr lang="en-US" dirty="0"/>
              <a:t>Deceit, lying to oneself and others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A95A6B-EACB-7A47-A6C2-025D766863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381" y="365125"/>
            <a:ext cx="5205215" cy="6288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849"/>
            <a:ext cx="8248650" cy="1325563"/>
          </a:xfrm>
        </p:spPr>
        <p:txBody>
          <a:bodyPr/>
          <a:lstStyle/>
          <a:p>
            <a:r>
              <a:rPr lang="en-US" dirty="0"/>
              <a:t>Issues Affecting the Thyroid, Throat and Voice</a:t>
            </a:r>
          </a:p>
        </p:txBody>
      </p:sp>
    </p:spTree>
    <p:extLst>
      <p:ext uri="{BB962C8B-B14F-4D97-AF65-F5344CB8AC3E}">
        <p14:creationId xmlns:p14="http://schemas.microsoft.com/office/powerpoint/2010/main" val="2944926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6BAE796-B480-0C47-B6D9-B4EB32819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11262"/>
            <a:ext cx="3790950" cy="4435475"/>
          </a:xfrm>
        </p:spPr>
        <p:txBody>
          <a:bodyPr/>
          <a:lstStyle/>
          <a:p>
            <a:r>
              <a:rPr lang="en-US" dirty="0"/>
              <a:t>Herbs and Supplements for the Thyroid, Throat </a:t>
            </a:r>
            <a:br>
              <a:rPr lang="en-US" dirty="0"/>
            </a:br>
            <a:r>
              <a:rPr lang="en-US" dirty="0"/>
              <a:t>and Voice</a:t>
            </a:r>
          </a:p>
        </p:txBody>
      </p:sp>
    </p:spTree>
    <p:extLst>
      <p:ext uri="{BB962C8B-B14F-4D97-AF65-F5344CB8AC3E}">
        <p14:creationId xmlns:p14="http://schemas.microsoft.com/office/powerpoint/2010/main" val="3349775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/>
              <a:t>Flower Essences for Throat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953000"/>
          </a:xfrm>
        </p:spPr>
        <p:txBody>
          <a:bodyPr>
            <a:normAutofit/>
          </a:bodyPr>
          <a:lstStyle/>
          <a:p>
            <a:r>
              <a:rPr lang="en-US" dirty="0"/>
              <a:t>Calendula – Helps soften one’s speech, helpful for those who use use sharp or cutting words and are argumentative</a:t>
            </a:r>
          </a:p>
          <a:p>
            <a:r>
              <a:rPr lang="en-US" dirty="0"/>
              <a:t>Heather – For people who are overly talkative in self-concerned manner</a:t>
            </a:r>
          </a:p>
          <a:p>
            <a:r>
              <a:rPr lang="en-US" dirty="0"/>
              <a:t>Larch – For self-censorship, unwilling to speak up, lack of communication</a:t>
            </a:r>
          </a:p>
          <a:p>
            <a:r>
              <a:rPr lang="en-US" dirty="0"/>
              <a:t>Mullein – Helps a person be honest with themselves and others</a:t>
            </a:r>
          </a:p>
          <a:p>
            <a:r>
              <a:rPr lang="en-US" dirty="0"/>
              <a:t>Snapdragon – For tension in the jaw, people who are verbally abusive and hostile</a:t>
            </a:r>
          </a:p>
          <a:p>
            <a:r>
              <a:rPr lang="en-US" dirty="0"/>
              <a:t>Trumpet Vine – Lack of vitality or force in self-expression, soft spoken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93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Aromatherapy for Throat Energy</a:t>
            </a:r>
          </a:p>
        </p:txBody>
      </p:sp>
      <p:sp>
        <p:nvSpPr>
          <p:cNvPr id="56322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 charset="0"/>
              </a:rPr>
              <a:t>German Chamomile imparts clam strength and allows us to speak our truth without anger</a:t>
            </a:r>
          </a:p>
          <a:p>
            <a:r>
              <a:rPr lang="en-US" dirty="0">
                <a:latin typeface="Gill Sans MT" charset="0"/>
              </a:rPr>
              <a:t>Roman Chamomile encourages the expression of spiritual truths</a:t>
            </a:r>
          </a:p>
          <a:p>
            <a:r>
              <a:rPr lang="en-US" dirty="0">
                <a:latin typeface="Gill Sans MT" charset="0"/>
              </a:rPr>
              <a:t>Lemon Balm calms a hyperactive thyroid, lifts depression and eases anxiety</a:t>
            </a:r>
          </a:p>
          <a:p>
            <a:r>
              <a:rPr lang="en-US" dirty="0">
                <a:latin typeface="Gill Sans MT" charset="0"/>
              </a:rPr>
              <a:t>Myrrh helps someone who keeps quiet through fear or lack of confidence</a:t>
            </a:r>
          </a:p>
          <a:p>
            <a:endParaRPr lang="en-US" dirty="0">
              <a:latin typeface="Gill Sans MT" charset="0"/>
            </a:endParaRPr>
          </a:p>
          <a:p>
            <a:endParaRPr 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2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239D89-477B-2946-82F1-30D2F505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37332"/>
            <a:ext cx="10515600" cy="1141412"/>
          </a:xfrm>
        </p:spPr>
        <p:txBody>
          <a:bodyPr/>
          <a:lstStyle/>
          <a:p>
            <a:r>
              <a:rPr lang="en-US" dirty="0"/>
              <a:t>Seaweeds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969386-54DF-634D-B030-F02729880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799" y="265113"/>
            <a:ext cx="3971925" cy="6327774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Bladderwrack</a:t>
            </a:r>
            <a:r>
              <a:rPr lang="en-US" dirty="0"/>
              <a:t> — Contains iodine and </a:t>
            </a:r>
            <a:r>
              <a:rPr lang="en-US" dirty="0" err="1"/>
              <a:t>Dilodothyronine</a:t>
            </a:r>
            <a:r>
              <a:rPr lang="en-US" dirty="0"/>
              <a:t> (DT), a precursor to T4</a:t>
            </a:r>
          </a:p>
          <a:p>
            <a:r>
              <a:rPr lang="en-US" dirty="0" err="1"/>
              <a:t>Dulse</a:t>
            </a:r>
            <a:r>
              <a:rPr lang="en-US" dirty="0"/>
              <a:t> — Supplied iodine and trace minerals</a:t>
            </a:r>
          </a:p>
          <a:p>
            <a:r>
              <a:rPr lang="en-US" dirty="0"/>
              <a:t>Irish Moss – Supplies iodine</a:t>
            </a:r>
          </a:p>
          <a:p>
            <a:r>
              <a:rPr lang="en-US" dirty="0"/>
              <a:t>Kelp — Supplies iodine, helps detox heavy metals and PCBs that interfere with thyroid function; may contain  physiologically significant amounts of T4 and T3 as well as DIT and MIT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F66B132-9CFD-1146-8AA4-FFF54D3C52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" y="1506537"/>
            <a:ext cx="762952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7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4A1E8-1D64-6149-9038-E146C92B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8006"/>
          </a:xfrm>
        </p:spPr>
        <p:txBody>
          <a:bodyPr/>
          <a:lstStyle/>
          <a:p>
            <a:r>
              <a:rPr lang="en-US" dirty="0"/>
              <a:t>Other Herbal Remedies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D3B-E25D-0F4D-9730-68739931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3132"/>
            <a:ext cx="10515600" cy="50897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Ashwagandha – Supports the thyroid gland, helps with sleep and stress</a:t>
            </a:r>
          </a:p>
          <a:p>
            <a:r>
              <a:rPr lang="en-US" dirty="0"/>
              <a:t>Black Walnut – Aids the thyroid in Hashimoto’s thyroiditis, helps heal leaky gut</a:t>
            </a:r>
          </a:p>
          <a:p>
            <a:r>
              <a:rPr lang="en-US" dirty="0"/>
              <a:t>Bugleweed – Helpful for hyperthyroid</a:t>
            </a:r>
          </a:p>
          <a:p>
            <a:r>
              <a:rPr lang="en-US" dirty="0" err="1"/>
              <a:t>Collinsonia</a:t>
            </a:r>
            <a:r>
              <a:rPr lang="en-US" dirty="0"/>
              <a:t> – For loss of voice, hoarseness</a:t>
            </a:r>
          </a:p>
          <a:p>
            <a:r>
              <a:rPr lang="en-US" dirty="0"/>
              <a:t>Lemon Balm – Helpful for hyperthyroid</a:t>
            </a:r>
          </a:p>
          <a:p>
            <a:r>
              <a:rPr lang="en-US" dirty="0"/>
              <a:t>Motherwort – Calms heartrate and nerves in hyperthyroid</a:t>
            </a:r>
          </a:p>
          <a:p>
            <a:r>
              <a:rPr lang="en-US" dirty="0"/>
              <a:t>Nettles – May help rebuild the thyroid gland when damaged</a:t>
            </a:r>
          </a:p>
          <a:p>
            <a:r>
              <a:rPr lang="en-US" dirty="0"/>
              <a:t>Red Root – Helpful for tonsillitis when combined with echinacea</a:t>
            </a:r>
          </a:p>
          <a:p>
            <a:r>
              <a:rPr lang="en-US" dirty="0"/>
              <a:t>Sage – Helpful for laryngitis and sore throats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82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1F7C8-47DE-AD42-9099-45CE13EA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55" y="365126"/>
            <a:ext cx="11161690" cy="989542"/>
          </a:xfrm>
        </p:spPr>
        <p:txBody>
          <a:bodyPr/>
          <a:lstStyle/>
          <a:p>
            <a:pPr algn="ctr"/>
            <a:r>
              <a:rPr lang="en-US" dirty="0"/>
              <a:t>Supplements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ECDC0-0C0D-6648-9D1C-2848FC6E0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55" y="1354668"/>
            <a:ext cx="11346287" cy="51382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Iodine – Essential nutrient for production of thyroid hormones</a:t>
            </a:r>
          </a:p>
          <a:p>
            <a:r>
              <a:rPr lang="en-US" dirty="0"/>
              <a:t>Tyrosine — Amino acid building block of thyroid hormones</a:t>
            </a:r>
          </a:p>
          <a:p>
            <a:r>
              <a:rPr lang="en-US" dirty="0"/>
              <a:t>Selenium — Most important nutrient for the thyroid besides iodine, helps convert T4 to T3, may help prevent and reverse autoimmune thyroid disease</a:t>
            </a:r>
          </a:p>
          <a:p>
            <a:r>
              <a:rPr lang="en-US" dirty="0"/>
              <a:t>Zinc — Helps convert T4 to T3, helps people with low T3, also helps hypothalamus gauge the levels of thyroid hormone, aids immune responses in autoimmune conditions</a:t>
            </a:r>
          </a:p>
          <a:p>
            <a:r>
              <a:rPr lang="en-US" dirty="0"/>
              <a:t>Copper— Helps hypothalamus regulate thyroid hormone levels</a:t>
            </a:r>
          </a:p>
          <a:p>
            <a:r>
              <a:rPr lang="en-US" dirty="0"/>
              <a:t>Vitamin E —May reduce oxidative stress on the thyroid</a:t>
            </a:r>
          </a:p>
          <a:p>
            <a:r>
              <a:rPr lang="en-US" dirty="0"/>
              <a:t>Vitamin B12 — Appears to be critical to thyroid function</a:t>
            </a:r>
          </a:p>
          <a:p>
            <a:r>
              <a:rPr lang="en-US" dirty="0"/>
              <a:t>Vitamin D3  — May help with the autoimmune factors in thyroid problems</a:t>
            </a:r>
          </a:p>
          <a:p>
            <a:r>
              <a:rPr lang="en-US" dirty="0"/>
              <a:t>Vitamin A — Very important in regulating thyroid function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854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6D919-1375-C547-AA30-936D43F8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65125"/>
            <a:ext cx="10515600" cy="1052513"/>
          </a:xfrm>
        </p:spPr>
        <p:txBody>
          <a:bodyPr/>
          <a:lstStyle/>
          <a:p>
            <a:r>
              <a:rPr lang="en-US" dirty="0"/>
              <a:t>Iodine Sources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0F2FC1-F233-3D4F-BE2A-98FEB81B47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367333"/>
              </p:ext>
            </p:extLst>
          </p:nvPr>
        </p:nvGraphicFramePr>
        <p:xfrm>
          <a:off x="704851" y="1417638"/>
          <a:ext cx="8282580" cy="492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5826">
                  <a:extLst>
                    <a:ext uri="{9D8B030D-6E8A-4147-A177-3AD203B41FA5}">
                      <a16:colId xmlns:a16="http://schemas.microsoft.com/office/drawing/2014/main" val="214695453"/>
                    </a:ext>
                  </a:extLst>
                </a:gridCol>
                <a:gridCol w="5576754">
                  <a:extLst>
                    <a:ext uri="{9D8B030D-6E8A-4147-A177-3AD203B41FA5}">
                      <a16:colId xmlns:a16="http://schemas.microsoft.com/office/drawing/2014/main" val="2906081714"/>
                    </a:ext>
                  </a:extLst>
                </a:gridCol>
              </a:tblGrid>
              <a:tr h="946437">
                <a:tc>
                  <a:txBody>
                    <a:bodyPr/>
                    <a:lstStyle/>
                    <a:p>
                      <a:r>
                        <a:rPr lang="en-US" sz="36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973481"/>
                  </a:ext>
                </a:extLst>
              </a:tr>
              <a:tr h="946437">
                <a:tc>
                  <a:txBody>
                    <a:bodyPr/>
                    <a:lstStyle/>
                    <a:p>
                      <a:r>
                        <a:rPr lang="en-US" sz="2800" dirty="0"/>
                        <a:t>Liquid </a:t>
                      </a:r>
                      <a:r>
                        <a:rPr lang="en-US" sz="2800" dirty="0" err="1"/>
                        <a:t>Dulse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 tsp = 1 mcg (1/2-2 </a:t>
                      </a:r>
                      <a:r>
                        <a:rPr lang="en-US" sz="2800" dirty="0" err="1"/>
                        <a:t>teapoons</a:t>
                      </a:r>
                      <a:r>
                        <a:rPr lang="en-US" sz="28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89132"/>
                  </a:ext>
                </a:extLst>
              </a:tr>
              <a:tr h="1140264">
                <a:tc>
                  <a:txBody>
                    <a:bodyPr/>
                    <a:lstStyle/>
                    <a:p>
                      <a:r>
                        <a:rPr lang="en-US" sz="2800" dirty="0"/>
                        <a:t>Seaweeds (kelp, Irish Moss,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3-5 grams or 3,000 to 5,000 milligrams daily (6-12 capsules)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19103"/>
                  </a:ext>
                </a:extLst>
              </a:tr>
              <a:tr h="946437">
                <a:tc>
                  <a:txBody>
                    <a:bodyPr/>
                    <a:lstStyle/>
                    <a:p>
                      <a:r>
                        <a:rPr lang="en-US" sz="2800" dirty="0" err="1"/>
                        <a:t>Iodoral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12.5 mg (1/4-1/2 tablet)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169950"/>
                  </a:ext>
                </a:extLst>
              </a:tr>
              <a:tr h="946437">
                <a:tc>
                  <a:txBody>
                    <a:bodyPr/>
                    <a:lstStyle/>
                    <a:p>
                      <a:r>
                        <a:rPr lang="en-US" sz="2800" dirty="0" err="1"/>
                        <a:t>Lugol’s</a:t>
                      </a:r>
                      <a:r>
                        <a:rPr lang="en-US" sz="2800" dirty="0"/>
                        <a:t> 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2% = 0.84 mg per drop (1-3 drops)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287870"/>
                  </a:ext>
                </a:extLst>
              </a:tr>
            </a:tbl>
          </a:graphicData>
        </a:graphic>
      </p:graphicFrame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4E7E5C4-6E22-6840-A987-813CF12085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589" y="199453"/>
            <a:ext cx="2233019" cy="64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83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349250"/>
            <a:ext cx="6419850" cy="1082675"/>
          </a:xfrm>
        </p:spPr>
        <p:txBody>
          <a:bodyPr/>
          <a:lstStyle/>
          <a:p>
            <a:r>
              <a:rPr lang="en-US" dirty="0"/>
              <a:t>Ashwagandha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6419850" cy="5045075"/>
          </a:xfrm>
        </p:spPr>
        <p:txBody>
          <a:bodyPr>
            <a:normAutofit/>
          </a:bodyPr>
          <a:lstStyle/>
          <a:p>
            <a:r>
              <a:rPr lang="en-US" dirty="0"/>
              <a:t>Ashwagandha helps prevent the conversion of T4 to Reverse T3, an inactive form of thyroid hormone caused by excessive stress</a:t>
            </a:r>
          </a:p>
          <a:p>
            <a:r>
              <a:rPr lang="en-US" dirty="0"/>
              <a:t>May be helpful in all disorders where stress is a factor</a:t>
            </a:r>
          </a:p>
          <a:p>
            <a:r>
              <a:rPr lang="en-US" dirty="0"/>
              <a:t>It combines well with thyroid tonics like nettles and black walnut for treating Hashimoto’s thyroiditis, the most common cause of hypothyroidism in America</a:t>
            </a:r>
          </a:p>
        </p:txBody>
      </p:sp>
      <p:pic>
        <p:nvPicPr>
          <p:cNvPr id="5" name="Content Placeholder 8" descr="ashwaganda.jpg">
            <a:extLst>
              <a:ext uri="{FF2B5EF4-FFF2-40B4-BE49-F238E27FC236}">
                <a16:creationId xmlns:a16="http://schemas.microsoft.com/office/drawing/2014/main" id="{479A3A8A-26CF-2141-BC7C-D91CCC0CCF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9285" y="0"/>
            <a:ext cx="4672715" cy="6858000"/>
          </a:xfrm>
        </p:spPr>
      </p:pic>
    </p:spTree>
    <p:extLst>
      <p:ext uri="{BB962C8B-B14F-4D97-AF65-F5344CB8AC3E}">
        <p14:creationId xmlns:p14="http://schemas.microsoft.com/office/powerpoint/2010/main" val="93195216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0896-A64A-C146-8D43-126AFD45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704" y="310474"/>
            <a:ext cx="6326074" cy="822956"/>
          </a:xfrm>
        </p:spPr>
        <p:txBody>
          <a:bodyPr/>
          <a:lstStyle/>
          <a:p>
            <a:r>
              <a:rPr lang="en-US" dirty="0"/>
              <a:t>Thyroid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9F68A-45D3-B241-8434-F18E97A75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6704" y="1249251"/>
            <a:ext cx="6163346" cy="5298275"/>
          </a:xfrm>
        </p:spPr>
        <p:txBody>
          <a:bodyPr>
            <a:normAutofit/>
          </a:bodyPr>
          <a:lstStyle/>
          <a:p>
            <a:r>
              <a:rPr lang="en-US" sz="3200" dirty="0"/>
              <a:t>27 million Americans (200 million worldwide) have some form of thyroid disease </a:t>
            </a:r>
          </a:p>
          <a:p>
            <a:r>
              <a:rPr lang="en-US" sz="3200" dirty="0"/>
              <a:t>Up to 60% of the people who have a thyroid problem don’t even know it</a:t>
            </a:r>
          </a:p>
          <a:p>
            <a:r>
              <a:rPr lang="en-US" sz="3200" dirty="0"/>
              <a:t>One out of 8 women develop thyroid problems during their lifetime</a:t>
            </a:r>
          </a:p>
          <a:p>
            <a:endParaRPr lang="en-US" sz="3200" dirty="0"/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5072E1BB-BE7A-DE4A-9B9F-B8002567E9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20621" cy="6858000"/>
          </a:xfrm>
        </p:spPr>
      </p:pic>
    </p:spTree>
    <p:extLst>
      <p:ext uri="{BB962C8B-B14F-4D97-AF65-F5344CB8AC3E}">
        <p14:creationId xmlns:p14="http://schemas.microsoft.com/office/powerpoint/2010/main" val="1997482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462A3C0-90B8-CD4D-98A9-105685E742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/>
              <a:t>Black Walnut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896490" cy="318928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200" dirty="0"/>
              <a:t>Helps tone up leaky gut and alter gut flora, an underlying factor in Hashimoto’s</a:t>
            </a:r>
          </a:p>
          <a:p>
            <a:r>
              <a:rPr lang="en-US" sz="2200" dirty="0"/>
              <a:t>Works to rebuild the thyroid gland especially in Hashimoto’s</a:t>
            </a:r>
          </a:p>
          <a:p>
            <a:r>
              <a:rPr lang="en-US" sz="2200" dirty="0"/>
              <a:t>May also help sore throats and tonsillitis</a:t>
            </a:r>
          </a:p>
          <a:p>
            <a:r>
              <a:rPr lang="en-US" sz="2200" dirty="0"/>
              <a:t>English Walnut Flower Essence helps a person escape stifling family or cultural situations</a:t>
            </a:r>
          </a:p>
        </p:txBody>
      </p:sp>
    </p:spTree>
    <p:extLst>
      <p:ext uri="{BB962C8B-B14F-4D97-AF65-F5344CB8AC3E}">
        <p14:creationId xmlns:p14="http://schemas.microsoft.com/office/powerpoint/2010/main" val="271403619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1C6E4-EA76-8D40-9BED-D57D840F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27025"/>
            <a:ext cx="6591300" cy="1082675"/>
          </a:xfrm>
        </p:spPr>
        <p:txBody>
          <a:bodyPr/>
          <a:lstStyle/>
          <a:p>
            <a:r>
              <a:rPr lang="en-US" dirty="0"/>
              <a:t>Bugleweed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7037D-B7FF-9943-827E-3554B877A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6229350" cy="51212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Used to regulate a hyperactive thyroid </a:t>
            </a:r>
          </a:p>
          <a:p>
            <a:r>
              <a:rPr lang="en-US" dirty="0"/>
              <a:t>Blocks conversion of thyroxin (T4) to T3 in liver</a:t>
            </a:r>
          </a:p>
          <a:p>
            <a:r>
              <a:rPr lang="en-US" dirty="0"/>
              <a:t>Interferes with iodine metabolism in the thyroid by TSH</a:t>
            </a:r>
          </a:p>
          <a:p>
            <a:r>
              <a:rPr lang="en-US" dirty="0"/>
              <a:t>May help prevent antibodies from attaching to the thyroid, which is helpful in Grave’s Disease.</a:t>
            </a:r>
          </a:p>
          <a:p>
            <a:r>
              <a:rPr lang="en-US" dirty="0"/>
              <a:t>Helps stabilize rapid pulse and irregular palpitations, especially when water is being retained</a:t>
            </a:r>
          </a:p>
          <a:p>
            <a:r>
              <a:rPr lang="en-US" dirty="0"/>
              <a:t>Has sedative properties to calm the sympathetic nervous system, helps anxiety and insomnia</a:t>
            </a:r>
          </a:p>
          <a:p>
            <a:r>
              <a:rPr lang="en-US" dirty="0"/>
              <a:t>Traditionally used for coughs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7DBE6E-0E2B-6C47-86B9-BBA7562BD3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49225"/>
            <a:ext cx="4697034" cy="65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64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7E972-A9D3-CC42-BB3F-ED82C3A9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Collinsonia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7D5CC-847C-F04E-9708-D49185EDF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81650" cy="4498975"/>
          </a:xfrm>
        </p:spPr>
        <p:txBody>
          <a:bodyPr/>
          <a:lstStyle/>
          <a:p>
            <a:r>
              <a:rPr lang="en-US" dirty="0"/>
              <a:t>Useful for sore throats and laryngitis</a:t>
            </a:r>
          </a:p>
          <a:p>
            <a:r>
              <a:rPr lang="en-US" dirty="0"/>
              <a:t>A specific remedy for speakers and singers who develop throat irritation</a:t>
            </a:r>
          </a:p>
          <a:p>
            <a:r>
              <a:rPr lang="en-US" dirty="0"/>
              <a:t>Also acts as an astringent for anal fistulae and hemorrhoids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CFF317-1585-E94A-9F56-0E4B7D921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0"/>
            <a:ext cx="5181600" cy="689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35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6033F-64EF-044E-AD8E-FF8448FE6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5353050" cy="1082675"/>
          </a:xfrm>
        </p:spPr>
        <p:txBody>
          <a:bodyPr/>
          <a:lstStyle/>
          <a:p>
            <a:r>
              <a:rPr lang="en-US" dirty="0"/>
              <a:t>Larch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74BF1-B541-6547-9550-0F0FFB68C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750" y="1447800"/>
            <a:ext cx="5353050" cy="5045075"/>
          </a:xfrm>
        </p:spPr>
        <p:txBody>
          <a:bodyPr>
            <a:normAutofit/>
          </a:bodyPr>
          <a:lstStyle/>
          <a:p>
            <a:r>
              <a:rPr lang="en-US" dirty="0"/>
              <a:t>Flower essence opens the throat energy</a:t>
            </a:r>
          </a:p>
          <a:p>
            <a:r>
              <a:rPr lang="en-US" dirty="0"/>
              <a:t>Helps people who censor their own voice, who are afraid to speak up for fear of being criticized or being wrong</a:t>
            </a:r>
          </a:p>
          <a:p>
            <a:r>
              <a:rPr lang="en-US" dirty="0"/>
              <a:t>Self doubt and poor self esteem</a:t>
            </a:r>
          </a:p>
          <a:p>
            <a:r>
              <a:rPr lang="en-US" dirty="0"/>
              <a:t>Helps with confidence and self expression</a:t>
            </a:r>
          </a:p>
          <a:p>
            <a:r>
              <a:rPr lang="en-US" dirty="0"/>
              <a:t>Aids spontaneity and creative expression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E0267C-3DC2-2A4E-A767-E956B9AA49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06375"/>
            <a:ext cx="5857017" cy="65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97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E576-6542-F44A-9274-591631EA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02" y="231775"/>
            <a:ext cx="6515100" cy="825988"/>
          </a:xfrm>
        </p:spPr>
        <p:txBody>
          <a:bodyPr/>
          <a:lstStyle/>
          <a:p>
            <a:r>
              <a:rPr lang="en-US" dirty="0"/>
              <a:t>Lemon Balm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368E3-4186-E842-8EC9-13B21EC3E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8500" y="246063"/>
            <a:ext cx="4786302" cy="6380162"/>
          </a:xfrm>
        </p:spPr>
        <p:txBody>
          <a:bodyPr anchor="ctr">
            <a:normAutofit/>
          </a:bodyPr>
          <a:lstStyle/>
          <a:p>
            <a:r>
              <a:rPr lang="en-US" dirty="0"/>
              <a:t>Helps reduce the production and activity of thyroid hormones, helpful in cases of hyperthyroidism. </a:t>
            </a:r>
          </a:p>
          <a:p>
            <a:r>
              <a:rPr lang="en-US" dirty="0"/>
              <a:t>Eases restlessness, weight loss and tremors in hyperthyroid conditions</a:t>
            </a:r>
          </a:p>
          <a:p>
            <a:r>
              <a:rPr lang="en-US" dirty="0"/>
              <a:t>Helps balance the nervous system to ease both anxiety and depression as well as insomnia</a:t>
            </a:r>
          </a:p>
          <a:p>
            <a:r>
              <a:rPr lang="en-US" dirty="0"/>
              <a:t>Essential oil can be massaged topically over the thyroid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48858B-6475-4442-ADDF-B4CFCECB9F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02" y="1057763"/>
            <a:ext cx="6515100" cy="556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57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4D4F-6925-DA4E-BE0C-C4010D51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75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Mullein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9EC21-F22E-AA4C-B3B1-8A007971C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6675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Helps a person stand upright and be true to themselves</a:t>
            </a:r>
          </a:p>
          <a:p>
            <a:r>
              <a:rPr lang="en-US" sz="3200" dirty="0"/>
              <a:t>Helps them hear the voice of their own conscience</a:t>
            </a:r>
          </a:p>
          <a:p>
            <a:r>
              <a:rPr lang="en-US" sz="3200" dirty="0"/>
              <a:t>Helps them speak with honesty and integrity</a:t>
            </a:r>
          </a:p>
          <a:p>
            <a:r>
              <a:rPr lang="en-US" sz="3200" dirty="0"/>
              <a:t>Combined with lobelia, it can reduce swollen lymph nodes in the throat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4B346C-DA96-E243-B5CF-D417D93C0B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67650" y="206374"/>
            <a:ext cx="4084474" cy="64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20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A627-BBB8-FE43-ACC3-7AF1F853D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8454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Nettles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F6F9F8-9B99-3B49-8221-9D1A3F3421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8C3B6-4781-2848-87E8-B90F05740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9940" y="1455313"/>
            <a:ext cx="6495288" cy="485533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400" dirty="0"/>
              <a:t>According to Matthew Wood, nettles have a regulatory effect on the thyroid gland and can also be used to rebuild the thyroid when it has been damaged </a:t>
            </a:r>
          </a:p>
          <a:p>
            <a:r>
              <a:rPr lang="en-US" sz="2400" dirty="0"/>
              <a:t>“Robin Rose Bennet had a famous case history where nettles restored the thyroid in a woman who had the gland surgically removed (by radioactive iodine) for hyperthyroidism but regretted the surgery. This case history is well attested.”</a:t>
            </a:r>
          </a:p>
          <a:p>
            <a:r>
              <a:rPr lang="en-US" sz="2400" dirty="0"/>
              <a:t>From </a:t>
            </a:r>
            <a:r>
              <a:rPr lang="en-US" sz="2400" i="1" dirty="0"/>
              <a:t>The Earthwise Herbal: A Complete Guide to Old World Medicinal Plants</a:t>
            </a:r>
            <a:r>
              <a:rPr lang="en-US" sz="2400" dirty="0"/>
              <a:t> by Matthew Wood</a:t>
            </a:r>
          </a:p>
          <a:p>
            <a:r>
              <a:rPr lang="en-US" sz="2400" dirty="0"/>
              <a:t>Nettles help nurturing people defend themselves against people who would take advantage of their good nature</a:t>
            </a:r>
          </a:p>
        </p:txBody>
      </p:sp>
    </p:spTree>
    <p:extLst>
      <p:ext uri="{BB962C8B-B14F-4D97-AF65-F5344CB8AC3E}">
        <p14:creationId xmlns:p14="http://schemas.microsoft.com/office/powerpoint/2010/main" val="3607320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383BC-A301-C944-9BDC-D4861110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31775"/>
            <a:ext cx="6800850" cy="892175"/>
          </a:xfrm>
          <a:solidFill>
            <a:srgbClr val="567E27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Sage (Garden)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45128-F8BB-9945-A8F5-6FB17655F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8231" y="365124"/>
            <a:ext cx="4526119" cy="6151585"/>
          </a:xfrm>
        </p:spPr>
        <p:txBody>
          <a:bodyPr anchor="ctr">
            <a:normAutofit/>
          </a:bodyPr>
          <a:lstStyle/>
          <a:p>
            <a:r>
              <a:rPr lang="en-US" dirty="0"/>
              <a:t>USE tea for sore or horse throat and laryngitis </a:t>
            </a:r>
          </a:p>
          <a:p>
            <a:r>
              <a:rPr lang="en-US" dirty="0"/>
              <a:t>Use as a mouthwash or gargle for irritation of the throat or mouth</a:t>
            </a:r>
          </a:p>
          <a:p>
            <a:r>
              <a:rPr lang="en-US" dirty="0"/>
              <a:t>Flower essence helps a person draw perspective and wisdom from life’s experiences</a:t>
            </a:r>
          </a:p>
          <a:p>
            <a:r>
              <a:rPr lang="en-US" dirty="0"/>
              <a:t>Helps a person see their life from a higher perspective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4BD7A1-F8AE-2749-B79B-F9F344219A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" y="1335694"/>
            <a:ext cx="6800850" cy="529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95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706C-B01F-CF44-9BFA-920A5580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Trumpet Vine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E2FE7-4C29-BF46-97B5-92C343974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550" y="1825625"/>
            <a:ext cx="5029200" cy="4351338"/>
          </a:xfrm>
        </p:spPr>
        <p:txBody>
          <a:bodyPr>
            <a:normAutofit/>
          </a:bodyPr>
          <a:lstStyle/>
          <a:p>
            <a:r>
              <a:rPr lang="en-US" dirty="0"/>
              <a:t>Lack of vitality and passion in one’s voice, mechanical dull speech</a:t>
            </a:r>
          </a:p>
          <a:p>
            <a:r>
              <a:rPr lang="en-US" dirty="0"/>
              <a:t>Helps with speech impediments like stuttering</a:t>
            </a:r>
          </a:p>
          <a:p>
            <a:r>
              <a:rPr lang="en-US" dirty="0"/>
              <a:t>Helps a person speak clearly and with passion and vitality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54F27C-9E2B-9D45-9BAA-094D49EB58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62625" y="365125"/>
            <a:ext cx="6204744" cy="62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5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B60AE-F431-994F-9B6B-BCC21190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87350"/>
            <a:ext cx="6752335" cy="1325563"/>
          </a:xfrm>
          <a:solidFill>
            <a:srgbClr val="000000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Upcoming Webinars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760B3-372E-2D48-A62E-1BEE2A64C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72350" y="365125"/>
            <a:ext cx="4476750" cy="612775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The Holistic Approach</a:t>
            </a:r>
          </a:p>
          <a:p>
            <a:pPr lvl="1"/>
            <a:r>
              <a:rPr lang="en-US" sz="2800" dirty="0"/>
              <a:t>Tues, August 11, 6:00 PM MT – Cancer </a:t>
            </a:r>
          </a:p>
          <a:p>
            <a:pPr lvl="1"/>
            <a:r>
              <a:rPr lang="en-US" sz="2800" dirty="0"/>
              <a:t>Tues, Sept 8, 6:00 PM MT – Liver and Colon Detoxification</a:t>
            </a:r>
          </a:p>
          <a:p>
            <a:r>
              <a:rPr lang="en-US" sz="3200" dirty="0"/>
              <a:t>The Sunshine Sharing Hour</a:t>
            </a:r>
          </a:p>
          <a:p>
            <a:pPr lvl="1"/>
            <a:r>
              <a:rPr lang="en-US" sz="2800" dirty="0"/>
              <a:t>Tues, July 28, 6:00 PM MT – PTSD</a:t>
            </a:r>
          </a:p>
          <a:p>
            <a:pPr lvl="1"/>
            <a:r>
              <a:rPr lang="en-US" sz="2800" dirty="0"/>
              <a:t>Tues, Aug 25, 6:00 PM MT – Men’s Health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63BDA5-9C6B-C34C-BF0A-A97E81D282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2000250"/>
            <a:ext cx="6752335" cy="44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60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1000" y="250031"/>
            <a:ext cx="5715000" cy="108346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Thyroid Functions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25079" y="1333501"/>
            <a:ext cx="6671071" cy="52744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Regulates metabolism and body weight</a:t>
            </a:r>
          </a:p>
          <a:p>
            <a:r>
              <a:rPr lang="en-US" dirty="0">
                <a:solidFill>
                  <a:schemeClr val="bg1"/>
                </a:solidFill>
              </a:rPr>
              <a:t>Helps energy levels and sleep cycles</a:t>
            </a:r>
          </a:p>
          <a:p>
            <a:r>
              <a:rPr lang="en-US" dirty="0">
                <a:solidFill>
                  <a:schemeClr val="bg1"/>
                </a:solidFill>
              </a:rPr>
              <a:t>Plays roles in fertility and menstruation</a:t>
            </a:r>
          </a:p>
          <a:p>
            <a:r>
              <a:rPr lang="en-US" dirty="0">
                <a:solidFill>
                  <a:schemeClr val="bg1"/>
                </a:solidFill>
              </a:rPr>
              <a:t>Aids memory and concentration</a:t>
            </a:r>
          </a:p>
          <a:p>
            <a:r>
              <a:rPr lang="en-US" dirty="0">
                <a:solidFill>
                  <a:schemeClr val="bg1"/>
                </a:solidFill>
              </a:rPr>
              <a:t>Helps regulate cholesterol</a:t>
            </a:r>
          </a:p>
          <a:p>
            <a:r>
              <a:rPr lang="en-US" dirty="0">
                <a:solidFill>
                  <a:schemeClr val="bg1"/>
                </a:solidFill>
              </a:rPr>
              <a:t>Aids health of skin and hair</a:t>
            </a:r>
          </a:p>
          <a:p>
            <a:r>
              <a:rPr lang="en-US" dirty="0">
                <a:solidFill>
                  <a:schemeClr val="bg1"/>
                </a:solidFill>
              </a:rPr>
              <a:t>Helps strengthen the bones</a:t>
            </a:r>
          </a:p>
          <a:p>
            <a:r>
              <a:rPr lang="en-US" dirty="0">
                <a:solidFill>
                  <a:schemeClr val="bg1"/>
                </a:solidFill>
              </a:rPr>
              <a:t>Every cell has receptors for thyroid hormones, so the thyroid influences the health of all organs and tissues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365D66-E1F0-C042-9DBB-B1DB82FDD1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479" y="0"/>
            <a:ext cx="4556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61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oman with questions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04" r="-10213"/>
          <a:stretch/>
        </p:blipFill>
        <p:spPr>
          <a:xfrm>
            <a:off x="-646394" y="0"/>
            <a:ext cx="1407664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5014913"/>
            <a:ext cx="4362450" cy="1585912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 and Answer Period</a:t>
            </a:r>
          </a:p>
        </p:txBody>
      </p:sp>
    </p:spTree>
    <p:extLst>
      <p:ext uri="{BB962C8B-B14F-4D97-AF65-F5344CB8AC3E}">
        <p14:creationId xmlns:p14="http://schemas.microsoft.com/office/powerpoint/2010/main" val="345392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446088"/>
            <a:ext cx="7200900" cy="1143000"/>
          </a:xfrm>
        </p:spPr>
        <p:txBody>
          <a:bodyPr>
            <a:normAutofit/>
          </a:bodyPr>
          <a:lstStyle/>
          <a:p>
            <a:r>
              <a:rPr lang="en-US" dirty="0"/>
              <a:t>Thyroid 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2009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Hypothalamus: </a:t>
            </a:r>
          </a:p>
          <a:p>
            <a:pPr lvl="1"/>
            <a:r>
              <a:rPr lang="en-US" sz="2800" dirty="0" err="1"/>
              <a:t>Thyrotrophin</a:t>
            </a:r>
            <a:r>
              <a:rPr lang="en-US" sz="2800" dirty="0"/>
              <a:t>-Releasing Hormone (TRH)</a:t>
            </a:r>
          </a:p>
          <a:p>
            <a:r>
              <a:rPr lang="en-US" sz="3200" dirty="0"/>
              <a:t>Pituitary:</a:t>
            </a:r>
          </a:p>
          <a:p>
            <a:pPr lvl="1"/>
            <a:r>
              <a:rPr lang="en-US" sz="2800" dirty="0"/>
              <a:t>Thyroid-stimulating hormone (TSH or thyrotropin)</a:t>
            </a:r>
          </a:p>
          <a:p>
            <a:r>
              <a:rPr lang="en-US" sz="3200" dirty="0"/>
              <a:t>Thyroid: </a:t>
            </a:r>
          </a:p>
          <a:p>
            <a:pPr lvl="1"/>
            <a:r>
              <a:rPr lang="en-US" sz="2800" dirty="0"/>
              <a:t>T4 (Thyroxin)</a:t>
            </a:r>
          </a:p>
          <a:p>
            <a:pPr lvl="1"/>
            <a:r>
              <a:rPr lang="en-US" sz="2800" dirty="0"/>
              <a:t>T3 (</a:t>
            </a:r>
            <a:r>
              <a:rPr lang="en-US" sz="2800" dirty="0" err="1"/>
              <a:t>Triiodothronine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Calcitonin</a:t>
            </a:r>
          </a:p>
          <a:p>
            <a:endParaRPr lang="en-US" sz="3200" dirty="0"/>
          </a:p>
        </p:txBody>
      </p:sp>
      <p:pic>
        <p:nvPicPr>
          <p:cNvPr id="5" name="Content Placeholder 4" descr="Thyroid.gi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" r="1479"/>
          <a:stretch/>
        </p:blipFill>
        <p:spPr>
          <a:xfrm>
            <a:off x="8572501" y="-193077"/>
            <a:ext cx="3619500" cy="7051077"/>
          </a:xfrm>
        </p:spPr>
      </p:pic>
    </p:spTree>
    <p:extLst>
      <p:ext uri="{BB962C8B-B14F-4D97-AF65-F5344CB8AC3E}">
        <p14:creationId xmlns:p14="http://schemas.microsoft.com/office/powerpoint/2010/main" val="4007677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59067-A725-3E46-AAD2-725ABD32C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70" y="365125"/>
            <a:ext cx="4895409" cy="1044575"/>
          </a:xfrm>
        </p:spPr>
        <p:txBody>
          <a:bodyPr/>
          <a:lstStyle/>
          <a:p>
            <a:r>
              <a:rPr lang="en-US" dirty="0"/>
              <a:t>Hypothyroid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6F0A85-DA2E-0049-A710-E7053637D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19250"/>
            <a:ext cx="4476750" cy="4873625"/>
          </a:xfrm>
        </p:spPr>
        <p:txBody>
          <a:bodyPr>
            <a:normAutofit/>
          </a:bodyPr>
          <a:lstStyle/>
          <a:p>
            <a:r>
              <a:rPr lang="en-US" dirty="0"/>
              <a:t>Intolerance to cold</a:t>
            </a:r>
          </a:p>
          <a:p>
            <a:r>
              <a:rPr lang="en-US" dirty="0"/>
              <a:t>Weight gain</a:t>
            </a:r>
          </a:p>
          <a:p>
            <a:r>
              <a:rPr lang="en-US" dirty="0"/>
              <a:t>Physical fatigue </a:t>
            </a:r>
          </a:p>
          <a:p>
            <a:r>
              <a:rPr lang="en-US" dirty="0"/>
              <a:t>Mental sluggishness</a:t>
            </a:r>
          </a:p>
          <a:p>
            <a:r>
              <a:rPr lang="en-US" dirty="0"/>
              <a:t>Poor muscle tone</a:t>
            </a:r>
          </a:p>
          <a:p>
            <a:r>
              <a:rPr lang="en-US" dirty="0"/>
              <a:t>Low body temperature</a:t>
            </a:r>
          </a:p>
          <a:p>
            <a:r>
              <a:rPr lang="en-US" dirty="0"/>
              <a:t>Rough, dry skin</a:t>
            </a:r>
          </a:p>
          <a:p>
            <a:r>
              <a:rPr lang="en-US" dirty="0"/>
              <a:t>Puffiness of the face</a:t>
            </a:r>
          </a:p>
          <a:p>
            <a:r>
              <a:rPr lang="en-US" dirty="0"/>
              <a:t>Depression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E3B18E-99A9-9B43-82AB-8022DB0551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609" y="1"/>
            <a:ext cx="6299622" cy="6858000"/>
          </a:xfrm>
        </p:spPr>
      </p:pic>
    </p:spTree>
    <p:extLst>
      <p:ext uri="{BB962C8B-B14F-4D97-AF65-F5344CB8AC3E}">
        <p14:creationId xmlns:p14="http://schemas.microsoft.com/office/powerpoint/2010/main" val="3367814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74"/>
            <a:ext cx="5715002" cy="1527176"/>
          </a:xfrm>
        </p:spPr>
        <p:txBody>
          <a:bodyPr/>
          <a:lstStyle/>
          <a:p>
            <a:r>
              <a:rPr lang="en-US" dirty="0"/>
              <a:t>Testing Basal Temperature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905000"/>
            <a:ext cx="5401264" cy="4571999"/>
          </a:xfrm>
        </p:spPr>
        <p:txBody>
          <a:bodyPr>
            <a:normAutofit fontScale="92500"/>
          </a:bodyPr>
          <a:lstStyle/>
          <a:p>
            <a:r>
              <a:rPr lang="en-US" dirty="0"/>
              <a:t>Use an ordinary thermometer for measuring body temperature </a:t>
            </a:r>
          </a:p>
          <a:p>
            <a:r>
              <a:rPr lang="en-US" dirty="0"/>
              <a:t>Place it on your nightstand before retiring </a:t>
            </a:r>
          </a:p>
          <a:p>
            <a:r>
              <a:rPr lang="en-US" dirty="0"/>
              <a:t>First thing in the morning BEFORE you get out of bed, take your temperature </a:t>
            </a:r>
          </a:p>
          <a:p>
            <a:r>
              <a:rPr lang="en-US" dirty="0"/>
              <a:t>Do this for five days in a row</a:t>
            </a:r>
          </a:p>
          <a:p>
            <a:r>
              <a:rPr lang="en-US" dirty="0"/>
              <a:t>If the average temperature for the five days is lower than 97.8, then a thyroid condition is probable</a:t>
            </a:r>
          </a:p>
        </p:txBody>
      </p:sp>
      <p:pic>
        <p:nvPicPr>
          <p:cNvPr id="5" name="Content Placeholder 4" descr="basil temperature.jp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48450" y="206374"/>
            <a:ext cx="5401265" cy="6525581"/>
          </a:xfrm>
        </p:spPr>
      </p:pic>
    </p:spTree>
    <p:extLst>
      <p:ext uri="{BB962C8B-B14F-4D97-AF65-F5344CB8AC3E}">
        <p14:creationId xmlns:p14="http://schemas.microsoft.com/office/powerpoint/2010/main" val="2328436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47650" y="209551"/>
            <a:ext cx="7105650" cy="810402"/>
          </a:xfrm>
        </p:spPr>
        <p:txBody>
          <a:bodyPr/>
          <a:lstStyle/>
          <a:p>
            <a:r>
              <a:rPr lang="en-US" dirty="0"/>
              <a:t>Hashimoto’s Thyroiditis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sz="half" idx="1"/>
          </p:nvPr>
        </p:nvSpPr>
        <p:spPr>
          <a:xfrm>
            <a:off x="7620000" y="265112"/>
            <a:ext cx="4324350" cy="6383337"/>
          </a:xfrm>
        </p:spPr>
        <p:txBody>
          <a:bodyPr>
            <a:normAutofit/>
          </a:bodyPr>
          <a:lstStyle/>
          <a:p>
            <a:r>
              <a:rPr lang="en-US" dirty="0"/>
              <a:t>Most common cause of hypothyroid (about 90% of cases in US and Canada)</a:t>
            </a:r>
          </a:p>
          <a:p>
            <a:r>
              <a:rPr lang="en-US" dirty="0"/>
              <a:t>An inflammatory disease of the thyroid where the immune system is creating antibodies that attach to the enzyme thyroid peroxidase</a:t>
            </a:r>
          </a:p>
          <a:p>
            <a:r>
              <a:rPr lang="en-US" dirty="0"/>
              <a:t>Thyroid peroxidase liberates iodine to be attached to tyrosine to produce thyroid hormones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0036CFE-554C-A14D-8766-5340EFFBE8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47650" y="1175527"/>
            <a:ext cx="7105650" cy="531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19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9641"/>
            <a:ext cx="11107753" cy="1045142"/>
          </a:xfrm>
        </p:spPr>
        <p:txBody>
          <a:bodyPr>
            <a:normAutofit/>
          </a:bodyPr>
          <a:lstStyle/>
          <a:p>
            <a:r>
              <a:rPr lang="en-US" dirty="0"/>
              <a:t>Thomas Easley’s Hashimoto’s Protocol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8DBD05B9-C206-B64E-B7E5-8D7FF25A77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803" y="1264782"/>
            <a:ext cx="7296150" cy="54730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782"/>
            <a:ext cx="5429250" cy="523126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Eliminate Gluten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Heal the Gut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Supplements </a:t>
            </a:r>
          </a:p>
          <a:p>
            <a:pPr marL="914400" lvl="1" indent="-514350"/>
            <a:r>
              <a:rPr lang="en-US" dirty="0"/>
              <a:t>Selenium</a:t>
            </a:r>
          </a:p>
          <a:p>
            <a:pPr marL="914400" lvl="1" indent="-514350"/>
            <a:r>
              <a:rPr lang="en-US" dirty="0"/>
              <a:t>Iodine</a:t>
            </a:r>
          </a:p>
          <a:p>
            <a:pPr marL="914400" lvl="1" indent="-514350"/>
            <a:r>
              <a:rPr lang="en-US" dirty="0"/>
              <a:t>Vitamin D3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Immune Balancing Herbs</a:t>
            </a:r>
          </a:p>
          <a:p>
            <a:pPr marL="914400" lvl="1" indent="-514350"/>
            <a:r>
              <a:rPr lang="en-US" dirty="0"/>
              <a:t>Astragalus, </a:t>
            </a:r>
            <a:r>
              <a:rPr lang="en-US" dirty="0" err="1"/>
              <a:t>ashwaganda</a:t>
            </a:r>
            <a:endParaRPr lang="en-US" dirty="0"/>
          </a:p>
          <a:p>
            <a:pPr marL="914400" lvl="1" indent="-514350"/>
            <a:r>
              <a:rPr lang="en-US" dirty="0"/>
              <a:t>Also consider: ho </a:t>
            </a:r>
            <a:r>
              <a:rPr lang="en-US" dirty="0" err="1"/>
              <a:t>shou</a:t>
            </a:r>
            <a:r>
              <a:rPr lang="en-US" dirty="0"/>
              <a:t> </a:t>
            </a:r>
            <a:r>
              <a:rPr lang="en-US" dirty="0" err="1"/>
              <a:t>wu</a:t>
            </a:r>
            <a:r>
              <a:rPr lang="en-US" dirty="0"/>
              <a:t>, black walnut, coleus, nettle leaf, saw palmetto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Natural Thyroid medication (if needed)</a:t>
            </a:r>
          </a:p>
        </p:txBody>
      </p:sp>
    </p:spTree>
    <p:extLst>
      <p:ext uri="{BB962C8B-B14F-4D97-AF65-F5344CB8AC3E}">
        <p14:creationId xmlns:p14="http://schemas.microsoft.com/office/powerpoint/2010/main" val="4212429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2052</Words>
  <Application>Microsoft Macintosh PowerPoint</Application>
  <PresentationFormat>Widescreen</PresentationFormat>
  <Paragraphs>253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Black</vt:lpstr>
      <vt:lpstr>Arial Rounded MT Bold</vt:lpstr>
      <vt:lpstr>Calibri</vt:lpstr>
      <vt:lpstr>Cambria</vt:lpstr>
      <vt:lpstr>Gill Sans MT</vt:lpstr>
      <vt:lpstr>Office Theme</vt:lpstr>
      <vt:lpstr>The Holistic Approach</vt:lpstr>
      <vt:lpstr>The Throat, Thyroid and Talking</vt:lpstr>
      <vt:lpstr>Thyroid Disorders</vt:lpstr>
      <vt:lpstr>Thyroid Functions</vt:lpstr>
      <vt:lpstr>Thyroid Hormones</vt:lpstr>
      <vt:lpstr>Hypothyroid</vt:lpstr>
      <vt:lpstr>Testing Basal Temperature</vt:lpstr>
      <vt:lpstr>Hashimoto’s Thyroiditis</vt:lpstr>
      <vt:lpstr>Thomas Easley’s Hashimoto’s Protocol</vt:lpstr>
      <vt:lpstr>Possible Mistaken Identity</vt:lpstr>
      <vt:lpstr>Hyperthyroidism</vt:lpstr>
      <vt:lpstr>Hyperthyroid </vt:lpstr>
      <vt:lpstr>Chinese Causes of Hyperthyroid</vt:lpstr>
      <vt:lpstr>Basic Hyperthyroid Strategy</vt:lpstr>
      <vt:lpstr>Hyperthyroid Formulas</vt:lpstr>
      <vt:lpstr>Other Hyperthyroid Therapies</vt:lpstr>
      <vt:lpstr>The Throat Energy</vt:lpstr>
      <vt:lpstr>Rayid Iridology Connections</vt:lpstr>
      <vt:lpstr>Other Issues</vt:lpstr>
      <vt:lpstr>The Power of the Tongue</vt:lpstr>
      <vt:lpstr>Issues Affecting the Thyroid, Throat and Voice</vt:lpstr>
      <vt:lpstr>Herbs and Supplements for the Thyroid, Throat  and Voice</vt:lpstr>
      <vt:lpstr>Flower Essences for Throat Energy</vt:lpstr>
      <vt:lpstr>Aromatherapy for Throat Energy</vt:lpstr>
      <vt:lpstr>Seaweeds</vt:lpstr>
      <vt:lpstr>Other Herbal Remedies</vt:lpstr>
      <vt:lpstr>Supplements</vt:lpstr>
      <vt:lpstr>Iodine Sources</vt:lpstr>
      <vt:lpstr>Ashwagandha</vt:lpstr>
      <vt:lpstr>Black Walnut</vt:lpstr>
      <vt:lpstr>Bugleweed</vt:lpstr>
      <vt:lpstr>Collinsonia</vt:lpstr>
      <vt:lpstr>Larch</vt:lpstr>
      <vt:lpstr>Lemon Balm</vt:lpstr>
      <vt:lpstr>Mullein</vt:lpstr>
      <vt:lpstr>Nettles</vt:lpstr>
      <vt:lpstr>Sage (Garden)</vt:lpstr>
      <vt:lpstr>Trumpet Vine </vt:lpstr>
      <vt:lpstr>Upcoming Webinars</vt:lpstr>
      <vt:lpstr>Question and Answer Period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Holistic Approach</dc:title>
  <dc:subject/>
  <dc:creator>Steven Horne</dc:creator>
  <cp:keywords/>
  <dc:description/>
  <cp:lastModifiedBy>Steven Horne</cp:lastModifiedBy>
  <cp:revision>9</cp:revision>
  <cp:lastPrinted>2020-06-30T19:23:01Z</cp:lastPrinted>
  <dcterms:created xsi:type="dcterms:W3CDTF">2020-06-30T17:42:27Z</dcterms:created>
  <dcterms:modified xsi:type="dcterms:W3CDTF">2020-06-30T19:23:45Z</dcterms:modified>
  <cp:category/>
</cp:coreProperties>
</file>